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4"/>
  </p:sldMasterIdLst>
  <p:notesMasterIdLst>
    <p:notesMasterId r:id="rId89"/>
  </p:notesMasterIdLst>
  <p:sldIdLst>
    <p:sldId id="256" r:id="rId5"/>
    <p:sldId id="262" r:id="rId6"/>
    <p:sldId id="2113690982" r:id="rId7"/>
    <p:sldId id="276" r:id="rId8"/>
    <p:sldId id="2113690991" r:id="rId9"/>
    <p:sldId id="288" r:id="rId10"/>
    <p:sldId id="287" r:id="rId11"/>
    <p:sldId id="289" r:id="rId12"/>
    <p:sldId id="291" r:id="rId13"/>
    <p:sldId id="292" r:id="rId14"/>
    <p:sldId id="277" r:id="rId15"/>
    <p:sldId id="2113690981" r:id="rId16"/>
    <p:sldId id="278" r:id="rId17"/>
    <p:sldId id="294" r:id="rId18"/>
    <p:sldId id="280" r:id="rId19"/>
    <p:sldId id="2113690980" r:id="rId20"/>
    <p:sldId id="279" r:id="rId21"/>
    <p:sldId id="334" r:id="rId22"/>
    <p:sldId id="2820" r:id="rId23"/>
    <p:sldId id="2825" r:id="rId24"/>
    <p:sldId id="2826" r:id="rId25"/>
    <p:sldId id="2827" r:id="rId26"/>
    <p:sldId id="2113690973" r:id="rId27"/>
    <p:sldId id="2113690993" r:id="rId28"/>
    <p:sldId id="330" r:id="rId29"/>
    <p:sldId id="1658" r:id="rId30"/>
    <p:sldId id="2784" r:id="rId31"/>
    <p:sldId id="2786" r:id="rId32"/>
    <p:sldId id="2790" r:id="rId33"/>
    <p:sldId id="2807" r:id="rId34"/>
    <p:sldId id="2808" r:id="rId35"/>
    <p:sldId id="3160" r:id="rId36"/>
    <p:sldId id="2113690944" r:id="rId37"/>
    <p:sldId id="2113690969" r:id="rId38"/>
    <p:sldId id="1688" r:id="rId39"/>
    <p:sldId id="2113690970" r:id="rId40"/>
    <p:sldId id="2113690971" r:id="rId41"/>
    <p:sldId id="2113690972" r:id="rId42"/>
    <p:sldId id="2113690974" r:id="rId43"/>
    <p:sldId id="290" r:id="rId44"/>
    <p:sldId id="282" r:id="rId45"/>
    <p:sldId id="293" r:id="rId46"/>
    <p:sldId id="274" r:id="rId47"/>
    <p:sldId id="267" r:id="rId48"/>
    <p:sldId id="2113690984" r:id="rId49"/>
    <p:sldId id="2113690985" r:id="rId50"/>
    <p:sldId id="264" r:id="rId51"/>
    <p:sldId id="2113690986" r:id="rId52"/>
    <p:sldId id="2113690987" r:id="rId53"/>
    <p:sldId id="269" r:id="rId54"/>
    <p:sldId id="263" r:id="rId55"/>
    <p:sldId id="2113690988" r:id="rId56"/>
    <p:sldId id="2113690989" r:id="rId57"/>
    <p:sldId id="268" r:id="rId58"/>
    <p:sldId id="265" r:id="rId59"/>
    <p:sldId id="273" r:id="rId60"/>
    <p:sldId id="270" r:id="rId61"/>
    <p:sldId id="272" r:id="rId62"/>
    <p:sldId id="271" r:id="rId63"/>
    <p:sldId id="283" r:id="rId64"/>
    <p:sldId id="2113690983" r:id="rId65"/>
    <p:sldId id="285" r:id="rId66"/>
    <p:sldId id="2113690975" r:id="rId67"/>
    <p:sldId id="2113690976" r:id="rId68"/>
    <p:sldId id="2113690977" r:id="rId69"/>
    <p:sldId id="2113690994" r:id="rId70"/>
    <p:sldId id="2113690995" r:id="rId71"/>
    <p:sldId id="2113690996" r:id="rId72"/>
    <p:sldId id="284" r:id="rId73"/>
    <p:sldId id="2113690998" r:id="rId74"/>
    <p:sldId id="2113690999" r:id="rId75"/>
    <p:sldId id="2113691000" r:id="rId76"/>
    <p:sldId id="2113691001" r:id="rId77"/>
    <p:sldId id="2113691002" r:id="rId78"/>
    <p:sldId id="2113691003" r:id="rId79"/>
    <p:sldId id="2113690997" r:id="rId80"/>
    <p:sldId id="275" r:id="rId81"/>
    <p:sldId id="2113691004" r:id="rId82"/>
    <p:sldId id="2113691005" r:id="rId83"/>
    <p:sldId id="2113691006" r:id="rId84"/>
    <p:sldId id="2113691008" r:id="rId85"/>
    <p:sldId id="2113691009" r:id="rId86"/>
    <p:sldId id="2113691007" r:id="rId87"/>
    <p:sldId id="2113690979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5C"/>
    <a:srgbClr val="242728"/>
    <a:srgbClr val="FFFDF9"/>
    <a:srgbClr val="FFFBF8"/>
    <a:srgbClr val="FC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16" y="1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presProps" Target="presProp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C84F8-87A8-4E91-BC71-D65E0C4DA077}" type="datetimeFigureOut">
              <a:rPr lang="en-GB" smtClean="0"/>
              <a:t>03/06/2025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B4611-2C33-436E-86CA-7E8534B28C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114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MAFLD powoduje zwiększoną syntezę lipidów, nasilenie stresu oksydacyjnego, zwiększoną krzepliwość krwi i upośledzoną fibrynolizę. </a:t>
            </a:r>
          </a:p>
          <a:p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zwiększa się ryzyko zgonu z przyczyn sercowo-naczyniowych, nie tylko w wyniku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progresji miażdżycy i choroby wieńcowej, ale również </a:t>
            </a:r>
            <a:r>
              <a:rPr kumimoji="0" lang="pl-PL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kardiomiopatii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zaburzeń rytmu serca 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[10-12].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29259-6596-44EB-9E68-609F3E11CF5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216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329259-6596-44EB-9E68-609F3E11CF5D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556297"/>
            <a:ext cx="10058400" cy="2768815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400" spc="-50" baseline="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800" cap="none" spc="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rostokąt 9"/>
          <p:cNvSpPr/>
          <p:nvPr userDrawn="1"/>
        </p:nvSpPr>
        <p:spPr>
          <a:xfrm>
            <a:off x="1" y="0"/>
            <a:ext cx="12188841" cy="12777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cxnSp>
        <p:nvCxnSpPr>
          <p:cNvPr id="12" name="Łącznik prosty 11"/>
          <p:cNvCxnSpPr/>
          <p:nvPr userDrawn="1"/>
        </p:nvCxnSpPr>
        <p:spPr>
          <a:xfrm flipV="1">
            <a:off x="1081936" y="4341281"/>
            <a:ext cx="1008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13"/>
          <p:cNvCxnSpPr/>
          <p:nvPr userDrawn="1"/>
        </p:nvCxnSpPr>
        <p:spPr>
          <a:xfrm flipV="1">
            <a:off x="1097280" y="4422007"/>
            <a:ext cx="10080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5" descr="Obraz zawierający tekst&#10;&#10;Opis wygenerowany automatycznie">
            <a:extLst>
              <a:ext uri="{FF2B5EF4-FFF2-40B4-BE49-F238E27FC236}">
                <a16:creationId xmlns:a16="http://schemas.microsoft.com/office/drawing/2014/main" id="{E405CB3F-C6A7-63AA-691D-4EC942AB29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64" y="459676"/>
            <a:ext cx="2246917" cy="1277737"/>
          </a:xfrm>
          <a:prstGeom prst="rect">
            <a:avLst/>
          </a:prstGeom>
        </p:spPr>
      </p:pic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116F2773-2722-8374-E1E6-2378D9EE55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496" y="33088"/>
            <a:ext cx="3106018" cy="1774751"/>
          </a:xfrm>
          <a:prstGeom prst="rect">
            <a:avLst/>
          </a:prstGeom>
        </p:spPr>
      </p:pic>
      <p:pic>
        <p:nvPicPr>
          <p:cNvPr id="4" name="Obraz 3" descr="logoSGH_white.png">
            <a:extLst>
              <a:ext uri="{FF2B5EF4-FFF2-40B4-BE49-F238E27FC236}">
                <a16:creationId xmlns:a16="http://schemas.microsoft.com/office/drawing/2014/main" id="{41DE31A7-CDFE-460F-BE38-7784010F16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72" y="352486"/>
            <a:ext cx="1135953" cy="113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40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67" y="286605"/>
            <a:ext cx="10552940" cy="145075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3567" y="1845734"/>
            <a:ext cx="10552941" cy="4023360"/>
          </a:xfrm>
        </p:spPr>
        <p:txBody>
          <a:bodyPr/>
          <a:lstStyle>
            <a:lvl1pPr marL="90000" indent="-144000">
              <a:buFont typeface="Wingdings" panose="05000000000000000000" pitchFamily="2" charset="2"/>
              <a:buChar char="§"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Łącznik prosty 7"/>
          <p:cNvCxnSpPr/>
          <p:nvPr userDrawn="1"/>
        </p:nvCxnSpPr>
        <p:spPr>
          <a:xfrm>
            <a:off x="823565" y="1737361"/>
            <a:ext cx="1056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3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y 10"/>
          <p:cNvCxnSpPr/>
          <p:nvPr userDrawn="1"/>
        </p:nvCxnSpPr>
        <p:spPr>
          <a:xfrm flipV="1">
            <a:off x="1081936" y="4347333"/>
            <a:ext cx="1008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02CF75DC-53D0-5CED-5538-A73F381791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4" y="6435310"/>
            <a:ext cx="673001" cy="3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73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3566" y="286605"/>
            <a:ext cx="10552941" cy="145075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3565" y="1845734"/>
            <a:ext cx="5211475" cy="4023360"/>
          </a:xfrm>
        </p:spPr>
        <p:txBody>
          <a:bodyPr/>
          <a:lstStyle>
            <a:lvl1pPr marL="90000" indent="-144000">
              <a:buFont typeface="Wingdings" panose="05000000000000000000" pitchFamily="2" charset="2"/>
              <a:buChar char="§"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19" y="1845737"/>
            <a:ext cx="5158588" cy="4023359"/>
          </a:xfrm>
        </p:spPr>
        <p:txBody>
          <a:bodyPr/>
          <a:lstStyle>
            <a:lvl1pPr marL="90000" indent="-144000">
              <a:buFont typeface="Wingdings" panose="05000000000000000000" pitchFamily="2" charset="2"/>
              <a:buChar char="§"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Łącznik prosty 9"/>
          <p:cNvCxnSpPr/>
          <p:nvPr userDrawn="1"/>
        </p:nvCxnSpPr>
        <p:spPr>
          <a:xfrm>
            <a:off x="823565" y="1737361"/>
            <a:ext cx="1056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23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3565" y="286605"/>
            <a:ext cx="10561016" cy="145075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65" y="1846052"/>
            <a:ext cx="5211475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3565" y="2582334"/>
            <a:ext cx="5211475" cy="3286760"/>
          </a:xfrm>
        </p:spPr>
        <p:txBody>
          <a:bodyPr/>
          <a:lstStyle>
            <a:lvl1pPr marL="91440" indent="-144000">
              <a:buFont typeface="Wingdings" panose="05000000000000000000" pitchFamily="2" charset="2"/>
              <a:buChar char="§"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5166661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none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19" y="2582334"/>
            <a:ext cx="5166663" cy="3286760"/>
          </a:xfrm>
        </p:spPr>
        <p:txBody>
          <a:bodyPr/>
          <a:lstStyle>
            <a:lvl1pPr marL="91440" indent="-144000">
              <a:buFont typeface="Wingdings" panose="05000000000000000000" pitchFamily="2" charset="2"/>
              <a:buChar char="§"/>
              <a:defRPr/>
            </a:lvl1pPr>
            <a:lvl2pPr marL="384048" indent="-182880">
              <a:buFont typeface="Wingdings" panose="05000000000000000000" pitchFamily="2" charset="2"/>
              <a:buChar char="§"/>
              <a:defRPr/>
            </a:lvl2pPr>
            <a:lvl3pPr marL="566928" indent="-182880">
              <a:buFont typeface="Wingdings" panose="05000000000000000000" pitchFamily="2" charset="2"/>
              <a:buChar char="§"/>
              <a:defRPr/>
            </a:lvl3pPr>
            <a:lvl4pPr marL="749808" indent="-182880">
              <a:buFont typeface="Wingdings" panose="05000000000000000000" pitchFamily="2" charset="2"/>
              <a:buChar char="§"/>
              <a:defRPr/>
            </a:lvl4pPr>
            <a:lvl5pPr marL="932688" indent="-18288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12" name="Łącznik prosty 11"/>
          <p:cNvCxnSpPr/>
          <p:nvPr userDrawn="1"/>
        </p:nvCxnSpPr>
        <p:spPr>
          <a:xfrm>
            <a:off x="823565" y="1737361"/>
            <a:ext cx="1056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3389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92" y="286605"/>
            <a:ext cx="10561016" cy="145075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pl-PL" dirty="0"/>
              <a:t>Materiały dydaktyczne programu SGH-WUM MBA.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Łącznik prosty 6"/>
          <p:cNvCxnSpPr/>
          <p:nvPr userDrawn="1"/>
        </p:nvCxnSpPr>
        <p:spPr>
          <a:xfrm>
            <a:off x="823565" y="1737361"/>
            <a:ext cx="10560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40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r>
              <a:rPr lang="pl-PL" dirty="0"/>
              <a:t>Materiały dydaktyczne programu SGH-WUM MBA.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‹#›</a:t>
            </a:fld>
            <a:endParaRPr lang="en-GB"/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D2C3049E-48E0-5DE2-0FF5-2060822E8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4" y="6435310"/>
            <a:ext cx="673001" cy="3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0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79" y="1845734"/>
            <a:ext cx="100584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pl-PL" cap="none" dirty="0"/>
              <a:t>Materiały dydaktyczne programu SGH-WUM MBA. </a:t>
            </a:r>
            <a:br>
              <a:rPr lang="pl-PL" cap="none" dirty="0"/>
            </a:br>
            <a:r>
              <a:rPr lang="pl-PL" cap="none" dirty="0"/>
              <a:t>Wszelkie prawa zastrzeżone.</a:t>
            </a:r>
            <a:endParaRPr lang="en-GB" cap="non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82CB6100-00F8-4651-90D5-E9C54F609149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az 10" descr="Obraz zawierający tekst&#10;&#10;Opis wygenerowany automatycznie">
            <a:extLst>
              <a:ext uri="{FF2B5EF4-FFF2-40B4-BE49-F238E27FC236}">
                <a16:creationId xmlns:a16="http://schemas.microsoft.com/office/drawing/2014/main" id="{3D5C3553-0C4A-1528-DECD-2AE95E9F5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4" y="6435310"/>
            <a:ext cx="673001" cy="38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8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ik.gov.pl/aktualnosci/fundusz-przeciwdzialania-covid-19.html" TargetMode="External"/><Relationship Id="rId4" Type="http://schemas.openxmlformats.org/officeDocument/2006/relationships/hyperlink" Target="https://www.nfz.gov.pl/aktualnosci/aktualnosci-centrali/pieniadze-na-zdrowie-w-2025-r-nfz-przygotowal-projekt-planu-finansowego,8634.html" TargetMode="Externa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ocdn.eu/pulscms-transforms/1/t1Rk9kqTURBXy9lYzUwYWJkOGE1YmI5ODVjMjYyODg1MjE4MmUzNDNmYS5qcGVnkpUDACbNCADNBICTBc0EDs0CSN4AAaEwBQ" TargetMode="External"/><Relationship Id="rId4" Type="http://schemas.openxmlformats.org/officeDocument/2006/relationships/hyperlink" Target="https://www.se.pl/wiadomosci/galeria/w-prl-wodka-bya-waluta/gg-YrrL-4XEa-aVPY/gp-ggd3-WYji-FKgL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4800" dirty="0"/>
              <a:t>Aspekt społeczny, medyczny, prawny oraz finansowy spożycia alkoholu</a:t>
            </a:r>
            <a:endParaRPr lang="en-GB" sz="48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6549" y="4455621"/>
            <a:ext cx="10133937" cy="11430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spc="-50" dirty="0">
                <a:ea typeface="+mj-ea"/>
                <a:cs typeface="+mj-cs"/>
              </a:rPr>
              <a:t>Bartłomiej Szulc - Amadeusz  Kuźniarski - dr hab. n. med. Daniel Śliż - Krzysztof Kopeć - Grzegorz  Rychwalski</a:t>
            </a:r>
          </a:p>
          <a:p>
            <a:pPr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spc="-50" dirty="0">
                <a:ea typeface="+mj-ea"/>
                <a:cs typeface="+mj-cs"/>
              </a:rPr>
              <a:t>Promotor – dr hab. Waldemar Rogowski profesor SGH</a:t>
            </a:r>
          </a:p>
        </p:txBody>
      </p:sp>
    </p:spTree>
    <p:extLst>
      <p:ext uri="{BB962C8B-B14F-4D97-AF65-F5344CB8AC3E}">
        <p14:creationId xmlns:p14="http://schemas.microsoft.com/office/powerpoint/2010/main" val="189908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79DB5-F6EE-9EEA-D166-AB1E9721E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90B467-4369-1DB8-D48D-854C1E61A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Metody statystyczne i modele wspierające decyzje menedżerskie 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5E8F47A-70D5-4FE8-F7AB-A0F914EF6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492" y="1737362"/>
            <a:ext cx="10552941" cy="40233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dirty="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D</a:t>
            </a:r>
            <a:r>
              <a:rPr lang="pl-PL" dirty="0">
                <a:solidFill>
                  <a:schemeClr val="tx1"/>
                </a:solidFill>
                <a:effectLst/>
              </a:rPr>
              <a:t>rzewa decyzyjne (</a:t>
            </a:r>
            <a:r>
              <a:rPr lang="pl-PL" dirty="0" err="1">
                <a:solidFill>
                  <a:schemeClr val="tx1"/>
                </a:solidFill>
                <a:effectLst/>
              </a:rPr>
              <a:t>SilverDecision</a:t>
            </a:r>
            <a:r>
              <a:rPr lang="pl-PL" dirty="0">
                <a:solidFill>
                  <a:schemeClr val="tx1"/>
                </a:solidFill>
                <a:effectLst/>
              </a:rPr>
              <a:t>)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danych – statystyki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prawno-polityczna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>
                <a:solidFill>
                  <a:schemeClr val="tx1"/>
                </a:solidFill>
                <a:effectLst/>
              </a:rPr>
              <a:t>odel Lewina (</a:t>
            </a:r>
            <a:r>
              <a:rPr lang="pl-PL" dirty="0" err="1">
                <a:solidFill>
                  <a:schemeClr val="tx1"/>
                </a:solidFill>
                <a:effectLst/>
              </a:rPr>
              <a:t>rozmrożenie-zmiana-zamrożenie</a:t>
            </a:r>
            <a:r>
              <a:rPr lang="pl-PL" dirty="0">
                <a:solidFill>
                  <a:schemeClr val="tx1"/>
                </a:solidFill>
                <a:effectLst/>
              </a:rPr>
              <a:t>)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systemowa, polityczna i prawna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P</a:t>
            </a:r>
            <a:r>
              <a:rPr lang="pl-PL" dirty="0">
                <a:solidFill>
                  <a:schemeClr val="tx1"/>
                </a:solidFill>
                <a:effectLst/>
              </a:rPr>
              <a:t>erspektywa zdrowotna i ekonomiczna </a:t>
            </a:r>
          </a:p>
          <a:p>
            <a:pPr marL="342900" indent="-342900">
              <a:spcAft>
                <a:spcPts val="690"/>
              </a:spcAft>
            </a:pP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>
                <a:solidFill>
                  <a:schemeClr val="tx1"/>
                </a:solidFill>
                <a:effectLst/>
              </a:rPr>
              <a:t>apy potrzeb zdrowotnych analiza kosztów i korzyści – ocena ekonomicznej opłacalności wprowadzenia nowych regulacji, takich jak minimalna cena jednostkowa alkoholu (Minimum Unit </a:t>
            </a:r>
            <a:r>
              <a:rPr lang="pl-PL" dirty="0" err="1">
                <a:solidFill>
                  <a:schemeClr val="tx1"/>
                </a:solidFill>
                <a:effectLst/>
              </a:rPr>
              <a:t>Pricing</a:t>
            </a:r>
            <a:r>
              <a:rPr lang="pl-PL" dirty="0">
                <a:solidFill>
                  <a:schemeClr val="tx1"/>
                </a:solidFill>
                <a:effectLst/>
              </a:rPr>
              <a:t>, MUP) 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7DC2DF-3FD2-ECFC-2603-CA92CE046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10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915FBA4-0508-BF56-330C-C528E64C0891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ymbol zastępczy stopki 3">
            <a:extLst>
              <a:ext uri="{FF2B5EF4-FFF2-40B4-BE49-F238E27FC236}">
                <a16:creationId xmlns:a16="http://schemas.microsoft.com/office/drawing/2014/main" id="{11C4D9BE-1DC0-C980-C980-321DBF71E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4548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prawna</a:t>
            </a:r>
            <a:br>
              <a:rPr lang="pl-PL" dirty="0"/>
            </a:br>
            <a:r>
              <a:rPr lang="pl-PL" sz="2800" dirty="0"/>
              <a:t>Ramy prawne i systemowe podstawy regulacji alkoholu w Polsce</a:t>
            </a:r>
            <a:endParaRPr lang="en-GB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11</a:t>
            </a:fld>
            <a:endParaRPr lang="en-GB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BA8F703-9BEC-B90E-E497-792E134832C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A7D0C7AF-949C-1ADC-CD5E-4632507C4813}"/>
              </a:ext>
            </a:extLst>
          </p:cNvPr>
          <p:cNvSpPr txBox="1">
            <a:spLocks/>
          </p:cNvSpPr>
          <p:nvPr/>
        </p:nvSpPr>
        <p:spPr>
          <a:xfrm>
            <a:off x="382842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Obrona Pracy Dyplomowej SGH WUM MBA 2025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pic>
        <p:nvPicPr>
          <p:cNvPr id="17410" name="Picture 2" descr="Wygenerowany obraz">
            <a:extLst>
              <a:ext uri="{FF2B5EF4-FFF2-40B4-BE49-F238E27FC236}">
                <a16:creationId xmlns:a16="http://schemas.microsoft.com/office/drawing/2014/main" id="{A10C7DF8-3A80-1FBD-0B34-0DFD72E5C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9" t="8740" r="9556" b="39259"/>
          <a:stretch/>
        </p:blipFill>
        <p:spPr bwMode="auto">
          <a:xfrm>
            <a:off x="1097280" y="619760"/>
            <a:ext cx="3711787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776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F3575-161B-B4F4-985F-010DD6890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963379-EBB8-190E-566E-5335330B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0" y="176539"/>
            <a:ext cx="10552940" cy="1450757"/>
          </a:xfrm>
        </p:spPr>
        <p:txBody>
          <a:bodyPr/>
          <a:lstStyle/>
          <a:p>
            <a:r>
              <a:rPr lang="pl-PL" dirty="0"/>
              <a:t>Wyzwania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304971-A265-C6F3-3F20-D545CA22D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881" y="2490749"/>
            <a:ext cx="7335985" cy="2260599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pl-PL" sz="2800" b="1" dirty="0">
                <a:solidFill>
                  <a:srgbClr val="00685C"/>
                </a:solidFill>
              </a:rPr>
              <a:t>Prawo jako narzędzie kształtowania </a:t>
            </a:r>
            <a:br>
              <a:rPr lang="pl-PL" sz="2800" b="1" dirty="0">
                <a:solidFill>
                  <a:srgbClr val="00685C"/>
                </a:solidFill>
              </a:rPr>
            </a:br>
            <a:r>
              <a:rPr lang="pl-PL" sz="2800" b="1" dirty="0">
                <a:solidFill>
                  <a:srgbClr val="00685C"/>
                </a:solidFill>
              </a:rPr>
              <a:t>postaw społecznych</a:t>
            </a:r>
            <a:br>
              <a:rPr lang="pl-PL" sz="2800" b="1" dirty="0">
                <a:solidFill>
                  <a:srgbClr val="00685C"/>
                </a:solidFill>
              </a:rPr>
            </a:br>
            <a:endParaRPr lang="pl-PL" sz="2800" dirty="0">
              <a:solidFill>
                <a:srgbClr val="00685C"/>
              </a:solidFill>
            </a:endParaRPr>
          </a:p>
          <a:p>
            <a:pPr marL="0" indent="0" algn="ctr">
              <a:buNone/>
            </a:pPr>
            <a:r>
              <a:rPr lang="pl-PL" sz="1900" dirty="0"/>
              <a:t>Konieczność równoważenia wolności jednostki z dobrem wspólnym.</a:t>
            </a:r>
          </a:p>
          <a:p>
            <a:pPr marL="0" indent="0" algn="ctr">
              <a:buNone/>
            </a:pPr>
            <a:r>
              <a:rPr lang="pl-PL" sz="1900" dirty="0"/>
              <a:t>Prawo pełni funkcję normatywno-edukacyjną.</a:t>
            </a:r>
          </a:p>
          <a:p>
            <a:pPr marL="0" indent="0" algn="ctr">
              <a:buNone/>
            </a:pPr>
            <a:r>
              <a:rPr lang="pl-PL" sz="1900" dirty="0"/>
              <a:t>Wyznacza granice akceptowalnych </a:t>
            </a:r>
            <a:br>
              <a:rPr lang="pl-PL" sz="1900" dirty="0"/>
            </a:br>
            <a:r>
              <a:rPr lang="pl-PL" sz="1900" dirty="0"/>
              <a:t>społecznie </a:t>
            </a:r>
            <a:r>
              <a:rPr lang="pl-PL" sz="1900" dirty="0" err="1"/>
              <a:t>zachowań</a:t>
            </a:r>
            <a:r>
              <a:rPr lang="pl-PL" sz="1900" dirty="0"/>
              <a:t> i wzmacnia normy odpowiedzialności.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15163AB-CBDA-FCD6-42E0-4B2554759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12</a:t>
            </a:fld>
            <a:endParaRPr lang="en-GB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69E7BEC-7AD5-DA79-CAFA-9E973232E830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DC990D5-3CED-93D3-6270-091BE9B0D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750" y="1730916"/>
            <a:ext cx="2520175" cy="3780263"/>
          </a:xfrm>
          <a:prstGeom prst="rect">
            <a:avLst/>
          </a:prstGeom>
        </p:spPr>
      </p:pic>
      <p:sp>
        <p:nvSpPr>
          <p:cNvPr id="10" name="Symbol zastępczy stopki 3">
            <a:extLst>
              <a:ext uri="{FF2B5EF4-FFF2-40B4-BE49-F238E27FC236}">
                <a16:creationId xmlns:a16="http://schemas.microsoft.com/office/drawing/2014/main" id="{0FC71A6E-A32E-8120-F431-08E21DF9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250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530" y="176539"/>
            <a:ext cx="10552940" cy="1450757"/>
          </a:xfrm>
        </p:spPr>
        <p:txBody>
          <a:bodyPr/>
          <a:lstStyle/>
          <a:p>
            <a:r>
              <a:rPr lang="pl-PL" dirty="0"/>
              <a:t>Wyzwania </a:t>
            </a:r>
            <a:endParaRPr lang="en-GB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65929" y="1845734"/>
            <a:ext cx="8310579" cy="4023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b="1" dirty="0">
                <a:solidFill>
                  <a:srgbClr val="00685C"/>
                </a:solidFill>
              </a:rPr>
              <a:t>Konstytucyjne i ustawowe fundamenty regulacji: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b="1" dirty="0"/>
              <a:t>Wolność gospodarcza</a:t>
            </a:r>
            <a:r>
              <a:rPr lang="pl-PL" sz="1400" dirty="0"/>
              <a:t> jest ograniczona przez potrzebę ochrony zdrowia publicznego </a:t>
            </a:r>
            <a:br>
              <a:rPr lang="pl-PL" sz="1400" dirty="0"/>
            </a:br>
            <a:r>
              <a:rPr lang="pl-PL" sz="1400" dirty="0"/>
              <a:t> (art. 22 Konstytucji RP).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b="1" dirty="0"/>
              <a:t>Godność człowieka</a:t>
            </a:r>
            <a:r>
              <a:rPr lang="pl-PL" sz="1400" dirty="0"/>
              <a:t> i </a:t>
            </a:r>
            <a:r>
              <a:rPr lang="pl-PL" sz="1400" b="1" dirty="0"/>
              <a:t>prawo do ochrony zdrowia</a:t>
            </a:r>
            <a:r>
              <a:rPr lang="pl-PL" sz="1400" dirty="0"/>
              <a:t> (art. 30 i 68 Konstytucji) uzasadniają interwencję państwa w ograniczanie dostępu do alkoholu.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b="1" dirty="0"/>
              <a:t>Zdrowie publiczne</a:t>
            </a:r>
            <a:r>
              <a:rPr lang="pl-PL" sz="1400" dirty="0"/>
              <a:t> jako wartość nadrzędna uzasadnia stosowanie ustaw takich jak: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i="1" dirty="0"/>
              <a:t>Ustawa o zdrowiu publicznym</a:t>
            </a:r>
            <a:r>
              <a:rPr lang="pl-PL" sz="1400" dirty="0"/>
              <a:t>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400" i="1" dirty="0"/>
              <a:t>Ustawa o wychowaniu w trzeźwości i przeciwdziałaniu alkoholizmowi</a:t>
            </a:r>
            <a:endParaRPr lang="pl-PL" sz="1400" dirty="0"/>
          </a:p>
          <a:p>
            <a:pPr>
              <a:buNone/>
            </a:pPr>
            <a:r>
              <a:rPr lang="pl-PL" sz="1800" b="1" dirty="0">
                <a:solidFill>
                  <a:srgbClr val="00685C"/>
                </a:solidFill>
              </a:rPr>
              <a:t>Zakres i struktura regulacji prawnej:</a:t>
            </a:r>
            <a:endParaRPr lang="pl-PL" sz="1800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Sprzedaż i promocja alkoholu są reglamentowane ale nieszczelne: m.in. zakaz reklamy i sponsoringu, ograniczenia wiekowe i terytorialne w sprzedaży.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/>
              <a:t>Produkty „zero procent” pozostają w szarej strefie regulacyjnej – wymagają ujednolicenia zasad.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400" dirty="0" err="1"/>
              <a:t>Social</a:t>
            </a:r>
            <a:r>
              <a:rPr lang="pl-PL" sz="1400" dirty="0"/>
              <a:t> media i samoregulacje branżowe (kodeksy dobrych praktyk) mają coraz większe znaczenie w praktyce promocji alkoholu.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13</a:t>
            </a:fld>
            <a:endParaRPr lang="en-GB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C98ED80-8F0B-C2A0-FBF3-7F6320BECA8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521FA47-FB40-11CB-3FA8-1EB0C9A1C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39" r="17740" b="36007"/>
          <a:stretch/>
        </p:blipFill>
        <p:spPr>
          <a:xfrm>
            <a:off x="815492" y="2069045"/>
            <a:ext cx="1765559" cy="162986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F7C5472-1DF7-0AAF-1D01-160FF6A9E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30" r="16084" b="41731"/>
          <a:stretch/>
        </p:blipFill>
        <p:spPr>
          <a:xfrm>
            <a:off x="1031370" y="4602424"/>
            <a:ext cx="1638747" cy="1266670"/>
          </a:xfrm>
          <a:prstGeom prst="rect">
            <a:avLst/>
          </a:prstGeom>
        </p:spPr>
      </p:pic>
      <p:sp>
        <p:nvSpPr>
          <p:cNvPr id="12" name="Symbol zastępczy stopki 3">
            <a:extLst>
              <a:ext uri="{FF2B5EF4-FFF2-40B4-BE49-F238E27FC236}">
                <a16:creationId xmlns:a16="http://schemas.microsoft.com/office/drawing/2014/main" id="{E19FC190-FC86-53CA-06EC-F4FF36E3D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957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698A-3944-5D72-44F8-0B34738B9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7461193E-A188-F902-01C9-B29962DC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polityczna</a:t>
            </a:r>
            <a:br>
              <a:rPr lang="pl-PL" dirty="0"/>
            </a:br>
            <a:r>
              <a:rPr lang="pl-PL" sz="2800" dirty="0"/>
              <a:t>Regulacja alkoholu w Polsce i w ujęciu międzynarodowym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EAB85E7-10F4-922A-D09C-8E6E8EAE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14</a:t>
            </a:fld>
            <a:endParaRPr lang="en-GB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6ECA9AA-CEDF-1E9B-3A7B-3BB0C658F77B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8AAC451A-4352-D918-1CE6-83D3C607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pic>
        <p:nvPicPr>
          <p:cNvPr id="16386" name="Picture 2" descr="Wygenerowany obraz">
            <a:extLst>
              <a:ext uri="{FF2B5EF4-FFF2-40B4-BE49-F238E27FC236}">
                <a16:creationId xmlns:a16="http://schemas.microsoft.com/office/drawing/2014/main" id="{E0F54115-6AD7-1E02-CD43-4FB5B3EBA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1" b="17525"/>
          <a:stretch/>
        </p:blipFill>
        <p:spPr bwMode="auto">
          <a:xfrm>
            <a:off x="1036320" y="361885"/>
            <a:ext cx="3570792" cy="250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75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B0132-426F-7AD5-91A7-EFC9765E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538A5C-C4AA-7111-E5CC-B41354CCB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FA39B7-6C99-99DB-85DE-838275FB3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2797" y="2023534"/>
            <a:ext cx="7686284" cy="4023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400" b="1" dirty="0">
                <a:solidFill>
                  <a:srgbClr val="00685C"/>
                </a:solidFill>
              </a:rPr>
              <a:t>Kluczowe dylematy polityczne:</a:t>
            </a:r>
            <a:endParaRPr lang="pl-PL" sz="1400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Balans między wolnością gospodarczą a ochroną zdrowia publicznego</a:t>
            </a:r>
            <a:r>
              <a:rPr lang="pl-PL" sz="1200" dirty="0"/>
              <a:t> – presja przemysłu alkoholowego koliduje z interesem  społecznym.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Skuteczność regulacji</a:t>
            </a:r>
            <a:r>
              <a:rPr lang="pl-PL" sz="1200" dirty="0"/>
              <a:t> – obecne przepisy są często niespójne i niewystarczające, szczególnie w kontekście dostępności i promocji alkoholu.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Wpływ lobbingu branżowego</a:t>
            </a:r>
            <a:r>
              <a:rPr lang="pl-PL" sz="1200" dirty="0"/>
              <a:t> – znaczący wpływ sektora alkoholowego na procesy decyzyjne i opóźnianie reform (np. minimalna cena jednostkowa – MUP).</a:t>
            </a:r>
          </a:p>
          <a:p>
            <a:pPr marL="0" indent="0">
              <a:buNone/>
            </a:pPr>
            <a:endParaRPr lang="pl-PL" sz="1000" dirty="0"/>
          </a:p>
          <a:p>
            <a:pPr>
              <a:buNone/>
            </a:pPr>
            <a:r>
              <a:rPr lang="pl-PL" sz="1400" b="1" dirty="0">
                <a:solidFill>
                  <a:srgbClr val="00685C"/>
                </a:solidFill>
              </a:rPr>
              <a:t>Polityka krajowa – stan obecny:</a:t>
            </a:r>
            <a:endParaRPr lang="pl-PL" sz="1400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200" dirty="0"/>
              <a:t>Brak zintegrowanej polityki alkoholowej – działania są rozproszone między resortami zdrowia, finansów i samorządami.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dirty="0"/>
              <a:t>Ograniczona skuteczność działań profilaktycznych i egzekwowania przepisów (np. sprzedaż nieletnim, reklama).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2C632BE-722D-AA0C-8652-8A9834DA7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15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9E8BC8BB-1729-8FE0-E3EB-9A95298DACB4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8C008254-4AF7-32BB-7A64-58577A3EBB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05" t="14427" r="6209" b="15542"/>
          <a:stretch/>
        </p:blipFill>
        <p:spPr>
          <a:xfrm>
            <a:off x="819530" y="2023534"/>
            <a:ext cx="1654996" cy="172138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9B67DBE-FFBE-F7E9-BCF2-D901953588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14" t="20790" r="59170" b="26269"/>
          <a:stretch/>
        </p:blipFill>
        <p:spPr>
          <a:xfrm>
            <a:off x="819530" y="3874567"/>
            <a:ext cx="1766385" cy="1721381"/>
          </a:xfrm>
          <a:prstGeom prst="rect">
            <a:avLst/>
          </a:prstGeom>
        </p:spPr>
      </p:pic>
      <p:sp>
        <p:nvSpPr>
          <p:cNvPr id="12" name="Symbol zastępczy stopki 3">
            <a:extLst>
              <a:ext uri="{FF2B5EF4-FFF2-40B4-BE49-F238E27FC236}">
                <a16:creationId xmlns:a16="http://schemas.microsoft.com/office/drawing/2014/main" id="{FBF88E31-2FDD-4F98-072E-179A6F4CE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9228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2F78-29B0-B4A0-D34A-CCA789D6D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0D6530-DF0A-2AC2-0B8E-CD64F4A36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Wyzwania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58512BE-CA40-C169-3DB7-D65D6D9ED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6186" y="2086894"/>
            <a:ext cx="7690322" cy="341643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800" b="1" dirty="0">
                <a:solidFill>
                  <a:srgbClr val="00685C"/>
                </a:solidFill>
              </a:rPr>
              <a:t>Wnioski z polityki międzynarodowej:</a:t>
            </a:r>
            <a:endParaRPr lang="pl-PL" sz="1800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b="1" dirty="0"/>
              <a:t>WHO</a:t>
            </a:r>
            <a:r>
              <a:rPr lang="pl-PL" sz="1600" dirty="0"/>
              <a:t> i </a:t>
            </a:r>
            <a:r>
              <a:rPr lang="pl-PL" sz="1600" b="1" dirty="0"/>
              <a:t>UE</a:t>
            </a:r>
            <a:r>
              <a:rPr lang="pl-PL" sz="1600" dirty="0"/>
              <a:t> rekomendują zaostrzenie przepisów dot. reklamy, ograniczenia dostępności oraz wdrożenie MUP.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/>
              <a:t>Przykłady skutecznych rozwiązań: </a:t>
            </a:r>
            <a:r>
              <a:rPr lang="pl-PL" sz="1600" b="1" dirty="0"/>
              <a:t>Szkocja (MUP)</a:t>
            </a:r>
            <a:r>
              <a:rPr lang="pl-PL" sz="1600" dirty="0"/>
              <a:t>, </a:t>
            </a:r>
            <a:r>
              <a:rPr lang="pl-PL" sz="1600" b="1" dirty="0"/>
              <a:t>Litwa (zakaz reklamy, ograniczenia godzin sprzedaży)</a:t>
            </a:r>
            <a:r>
              <a:rPr lang="pl-PL" sz="1600" dirty="0"/>
              <a:t>, </a:t>
            </a:r>
            <a:r>
              <a:rPr lang="pl-PL" sz="1600" b="1" dirty="0"/>
              <a:t>Norwegia (monopol państwowy)</a:t>
            </a:r>
            <a:r>
              <a:rPr lang="pl-PL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pl-PL" sz="1200" dirty="0"/>
          </a:p>
          <a:p>
            <a:pPr>
              <a:buNone/>
            </a:pPr>
            <a:r>
              <a:rPr lang="pl-PL" sz="1800" b="1" dirty="0">
                <a:solidFill>
                  <a:srgbClr val="00685C"/>
                </a:solidFill>
              </a:rPr>
              <a:t>Kierunki zmian w Polsce:</a:t>
            </a:r>
            <a:endParaRPr lang="pl-PL" sz="1800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/>
              <a:t>Potrzeba wdrożenia </a:t>
            </a:r>
            <a:r>
              <a:rPr lang="pl-PL" sz="1600" b="1" dirty="0"/>
              <a:t>skutecznej, interdyscyplinarnej strategii alkoholowej</a:t>
            </a:r>
            <a:r>
              <a:rPr lang="pl-PL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/>
              <a:t>Uwzględnienie globalnych rekomendacji i </a:t>
            </a:r>
            <a:r>
              <a:rPr lang="pl-PL" sz="1600" b="1" dirty="0"/>
              <a:t>przeniesienie sprawdzonych rozwiązań</a:t>
            </a:r>
            <a:r>
              <a:rPr lang="pl-PL" sz="1600" dirty="0"/>
              <a:t> do polityki krajowej.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600" dirty="0"/>
              <a:t>Zwiększenie </a:t>
            </a:r>
            <a:r>
              <a:rPr lang="pl-PL" sz="1600" b="1" dirty="0"/>
              <a:t>politycznej niezależności decydentów</a:t>
            </a:r>
            <a:r>
              <a:rPr lang="pl-PL" sz="1600" dirty="0"/>
              <a:t> od wpływów przemysłu.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D4EFA0C-EEBB-7DF1-BA41-C690F41F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16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949AC91-2351-687C-FA4C-EC08B4103AF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B260E2E1-D4F1-8575-0A78-11BD9F353F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94" r="12890" b="40694"/>
          <a:stretch/>
        </p:blipFill>
        <p:spPr>
          <a:xfrm>
            <a:off x="967901" y="2086894"/>
            <a:ext cx="2119649" cy="163650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9202036E-775F-A65A-8C4D-87F48734FF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79" r="12891" b="41797"/>
          <a:stretch/>
        </p:blipFill>
        <p:spPr>
          <a:xfrm>
            <a:off x="967901" y="4034118"/>
            <a:ext cx="2236166" cy="1636502"/>
          </a:xfrm>
          <a:prstGeom prst="rect">
            <a:avLst/>
          </a:prstGeom>
        </p:spPr>
      </p:pic>
      <p:sp>
        <p:nvSpPr>
          <p:cNvPr id="12" name="Symbol zastępczy stopki 3">
            <a:extLst>
              <a:ext uri="{FF2B5EF4-FFF2-40B4-BE49-F238E27FC236}">
                <a16:creationId xmlns:a16="http://schemas.microsoft.com/office/drawing/2014/main" id="{2986A55F-BA77-1444-FC63-8A27129DA10B}"/>
              </a:ext>
            </a:extLst>
          </p:cNvPr>
          <p:cNvSpPr txBox="1">
            <a:spLocks/>
          </p:cNvSpPr>
          <p:nvPr/>
        </p:nvSpPr>
        <p:spPr>
          <a:xfrm>
            <a:off x="3836997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 cap="none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4945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A9821-9807-9818-B4F1-C7D1DD49A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3533A85-0425-1AAE-F5AD-A74B10B98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medyczna</a:t>
            </a:r>
            <a:endParaRPr lang="en-GB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2E5DBF1-BAD9-8CE3-E8F9-1D9EB65CA8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1506895-554B-2BA2-7D01-25ECD813D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17</a:t>
            </a:fld>
            <a:endParaRPr lang="en-GB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03DC24F-46CF-7CAB-AE50-80CF25F5B78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194" name="Picture 2" descr="Wygenerowany obraz">
            <a:extLst>
              <a:ext uri="{FF2B5EF4-FFF2-40B4-BE49-F238E27FC236}">
                <a16:creationId xmlns:a16="http://schemas.microsoft.com/office/drawing/2014/main" id="{A8257A83-CC4C-75BF-62D1-C58A89E8E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1067" r="16819" b="35067"/>
          <a:stretch/>
        </p:blipFill>
        <p:spPr bwMode="auto">
          <a:xfrm>
            <a:off x="1097280" y="758952"/>
            <a:ext cx="3272231" cy="2579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F7AB2AE5-8861-08F2-DF45-763D26ED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937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144C2172-D261-5515-9854-9999972D84A3}"/>
              </a:ext>
            </a:extLst>
          </p:cNvPr>
          <p:cNvSpPr/>
          <p:nvPr/>
        </p:nvSpPr>
        <p:spPr>
          <a:xfrm>
            <a:off x="0" y="0"/>
            <a:ext cx="12192000" cy="63231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Zrzut ekranu 2019-11-23 o 09.35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2" y="1423310"/>
            <a:ext cx="5463378" cy="4885521"/>
          </a:xfrm>
          <a:prstGeom prst="roundRect">
            <a:avLst>
              <a:gd name="adj" fmla="val 467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 descr="Zrzut ekranu 2019-11-23 o 09.35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2" y="204359"/>
            <a:ext cx="6487918" cy="1014592"/>
          </a:xfrm>
          <a:prstGeom prst="rect">
            <a:avLst/>
          </a:prstGeom>
        </p:spPr>
      </p:pic>
      <p:pic>
        <p:nvPicPr>
          <p:cNvPr id="8" name="Obraz 7" descr="Zrzut ekranu 2019-11-23 o 09.35.3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0"/>
          <a:stretch/>
        </p:blipFill>
        <p:spPr>
          <a:xfrm>
            <a:off x="4415440" y="856491"/>
            <a:ext cx="2705100" cy="36246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732588" y="3866069"/>
            <a:ext cx="5100041" cy="109654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9" descr="Zrzut ekranu 2019-11-23 o 09.41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89" y="1411768"/>
            <a:ext cx="4341180" cy="4897063"/>
          </a:xfrm>
          <a:prstGeom prst="roundRect">
            <a:avLst>
              <a:gd name="adj" fmla="val 76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4095A9FC-DC1B-EB30-9417-E340C86C6960}"/>
              </a:ext>
            </a:extLst>
          </p:cNvPr>
          <p:cNvSpPr/>
          <p:nvPr/>
        </p:nvSpPr>
        <p:spPr>
          <a:xfrm>
            <a:off x="11823911" y="6431394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B2EE953E-8D28-797F-CB01-6242B626E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4403522D-90C4-622D-1EEE-6DB0DDCF2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6747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Czcionka, logo, Grafika&#10;&#10;Opis wygenerowany automatycznie">
            <a:extLst>
              <a:ext uri="{FF2B5EF4-FFF2-40B4-BE49-F238E27FC236}">
                <a16:creationId xmlns:a16="http://schemas.microsoft.com/office/drawing/2014/main" id="{8DBA5175-2456-1AC3-6115-BA88AF5E8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206" y="0"/>
            <a:ext cx="4864100" cy="1397000"/>
          </a:xfrm>
          <a:prstGeom prst="rect">
            <a:avLst/>
          </a:prstGeom>
        </p:spPr>
      </p:pic>
      <p:pic>
        <p:nvPicPr>
          <p:cNvPr id="5" name="Obraz 4" descr="Obraz zawierający tekst, Czcionka, zrzut ekranu, algebra&#10;&#10;Opis wygenerowany automatycznie">
            <a:extLst>
              <a:ext uri="{FF2B5EF4-FFF2-40B4-BE49-F238E27FC236}">
                <a16:creationId xmlns:a16="http://schemas.microsoft.com/office/drawing/2014/main" id="{7B9446C0-650C-9BC0-4021-086ADB26A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7826"/>
            <a:ext cx="10814443" cy="360030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645C5C6-9B04-2EF7-3E5B-CB131FC08A0E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8B3FA6F-9984-0C69-C997-EAFAD5460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6225F2D9-661F-950F-B221-806914D9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5377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9A5536-AFD6-6BD6-886C-BBE3EC879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988906"/>
            <a:ext cx="5563981" cy="748456"/>
          </a:xfrm>
        </p:spPr>
        <p:txBody>
          <a:bodyPr/>
          <a:lstStyle/>
          <a:p>
            <a:r>
              <a:rPr lang="pl-PL" dirty="0"/>
              <a:t>Informacja wstępna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4F3921-988F-CD4F-9A21-FD50185EE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64" y="2690190"/>
            <a:ext cx="11145327" cy="3058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/>
              <a:t>Praca została zakończona w grudniu 2024 roku.</a:t>
            </a:r>
          </a:p>
          <a:p>
            <a:pPr marL="0" indent="0">
              <a:buNone/>
            </a:pPr>
            <a:endParaRPr lang="pl-PL" sz="2800" dirty="0"/>
          </a:p>
          <a:p>
            <a:pPr marL="0" indent="0">
              <a:buNone/>
            </a:pPr>
            <a:r>
              <a:rPr lang="pl-PL" sz="2800" dirty="0"/>
              <a:t>Wyniki pracy zostały przedstawione OKOPRESS.</a:t>
            </a:r>
            <a:br>
              <a:rPr lang="pl-PL" sz="2800" dirty="0"/>
            </a:br>
            <a:endParaRPr lang="pl-PL" sz="2800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6EA16C7-B810-E935-1292-A1614E13A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79C4602-6F12-A1C6-B98E-7DA25FBA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2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0701F86-4CFE-4BEE-459B-5E73C328C6FE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118839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89067CBC-3DE4-9ECA-68F7-F3F02E83B386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Obraz zawierający tekst, Czcionka, zrzut ekranu, dokument&#10;&#10;Opis wygenerowany automatycznie">
            <a:extLst>
              <a:ext uri="{FF2B5EF4-FFF2-40B4-BE49-F238E27FC236}">
                <a16:creationId xmlns:a16="http://schemas.microsoft.com/office/drawing/2014/main" id="{C7D954EE-F284-BB01-089E-F7006CAB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242" y="165640"/>
            <a:ext cx="10279516" cy="5991881"/>
          </a:xfrm>
          <a:prstGeom prst="roundRect">
            <a:avLst>
              <a:gd name="adj" fmla="val 436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19AC897-C888-6F4D-64FC-CA387773E7C6}"/>
              </a:ext>
            </a:extLst>
          </p:cNvPr>
          <p:cNvSpPr/>
          <p:nvPr/>
        </p:nvSpPr>
        <p:spPr>
          <a:xfrm>
            <a:off x="1296140" y="741111"/>
            <a:ext cx="9694415" cy="248148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2D4EF1D-8050-D691-6467-96AD2DD85D96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B5D6AD17-6B0F-762E-238A-C34C57222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88416519-C226-8079-5ABD-E249EEE21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9395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37E017B-701A-7324-7040-CAB21A60B192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Obraz zawierający tekst, Czcionka, zrzut ekranu, list&#10;&#10;Opis wygenerowany automatycznie">
            <a:extLst>
              <a:ext uri="{FF2B5EF4-FFF2-40B4-BE49-F238E27FC236}">
                <a16:creationId xmlns:a16="http://schemas.microsoft.com/office/drawing/2014/main" id="{7B8569DE-B651-1028-B7FA-FEF50A9CA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42" y="11097"/>
            <a:ext cx="7543913" cy="6273764"/>
          </a:xfrm>
          <a:prstGeom prst="roundRect">
            <a:avLst>
              <a:gd name="adj" fmla="val 449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CCBD92F-4DB9-35DB-97C2-C1C2B5409A16}"/>
              </a:ext>
            </a:extLst>
          </p:cNvPr>
          <p:cNvSpPr/>
          <p:nvPr/>
        </p:nvSpPr>
        <p:spPr>
          <a:xfrm>
            <a:off x="2417439" y="404038"/>
            <a:ext cx="7291055" cy="125939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CA61C59-D5A6-6EEC-B9EF-5BEA56D013A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F5103D99-CDC4-3032-294E-4956418F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9580404B-4188-1E1C-C82C-CF192BD46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110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3765DC20-92AD-E5ED-2D9C-985B92F728AE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 descr="Obraz zawierający tekst, Czcionka, zrzut ekranu, dokument&#10;&#10;Opis wygenerowany automatycznie">
            <a:extLst>
              <a:ext uri="{FF2B5EF4-FFF2-40B4-BE49-F238E27FC236}">
                <a16:creationId xmlns:a16="http://schemas.microsoft.com/office/drawing/2014/main" id="{5DD2564E-FF55-5180-3596-DA3FBDF70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45" y="381018"/>
            <a:ext cx="10986935" cy="5885857"/>
          </a:xfrm>
          <a:prstGeom prst="roundRect">
            <a:avLst>
              <a:gd name="adj" fmla="val 778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D41DDD88-1B97-ECA9-E144-D282231378E3}"/>
              </a:ext>
            </a:extLst>
          </p:cNvPr>
          <p:cNvSpPr/>
          <p:nvPr/>
        </p:nvSpPr>
        <p:spPr>
          <a:xfrm>
            <a:off x="1038687" y="3428999"/>
            <a:ext cx="9898602" cy="269659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B41487C7-982D-2CA3-AFAD-31CAEA821A3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19F6050C-2BA8-A6F7-2FB2-925682F24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834F6EFB-B509-3293-C32D-5D79215D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207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06BB2B7-E3A7-D4B1-0EB6-4E3F81427053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B1F56BB5-6F33-E175-7B67-E2BF02D5B772}"/>
              </a:ext>
            </a:extLst>
          </p:cNvPr>
          <p:cNvSpPr/>
          <p:nvPr/>
        </p:nvSpPr>
        <p:spPr>
          <a:xfrm>
            <a:off x="674703" y="3258105"/>
            <a:ext cx="10901779" cy="15003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50" name="Picture 2" descr="Wygenerowany obraz">
            <a:extLst>
              <a:ext uri="{FF2B5EF4-FFF2-40B4-BE49-F238E27FC236}">
                <a16:creationId xmlns:a16="http://schemas.microsoft.com/office/drawing/2014/main" id="{72FC69E2-2030-1832-925E-EE2747F6D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9" t="15576" r="12611" b="21389"/>
          <a:stretch/>
        </p:blipFill>
        <p:spPr bwMode="auto">
          <a:xfrm>
            <a:off x="615518" y="1341861"/>
            <a:ext cx="3879541" cy="323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2FB9E8-9175-DE2F-1029-B85B4DBD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059" y="831393"/>
            <a:ext cx="10058400" cy="3566160"/>
          </a:xfrm>
        </p:spPr>
        <p:txBody>
          <a:bodyPr/>
          <a:lstStyle/>
          <a:p>
            <a:r>
              <a:rPr lang="pl-PL" dirty="0"/>
              <a:t>Tymczasem w Polsce…</a:t>
            </a: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69C03BEC-8DE1-3EB4-9002-8D5B33A1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3" name="Symbol zastępczy numeru slajdu 4">
            <a:extLst>
              <a:ext uri="{FF2B5EF4-FFF2-40B4-BE49-F238E27FC236}">
                <a16:creationId xmlns:a16="http://schemas.microsoft.com/office/drawing/2014/main" id="{2F148A2C-DA55-FAE0-251A-4734FEDD7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9924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Wiadro plastikowe 10l ">
            <a:extLst>
              <a:ext uri="{FF2B5EF4-FFF2-40B4-BE49-F238E27FC236}">
                <a16:creationId xmlns:a16="http://schemas.microsoft.com/office/drawing/2014/main" id="{B813004B-A686-9FFD-D0DC-134BC4E8D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2271" y="174678"/>
            <a:ext cx="5445582" cy="607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A596D3B-B9BB-447B-1178-D2A5C5F9EB63}"/>
              </a:ext>
            </a:extLst>
          </p:cNvPr>
          <p:cNvSpPr txBox="1"/>
          <p:nvPr/>
        </p:nvSpPr>
        <p:spPr>
          <a:xfrm>
            <a:off x="3612178" y="3757772"/>
            <a:ext cx="53205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wiadro = 10 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600 ml służyło do dezynfekcji rąk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5ABA22-47EB-978C-1B1D-2C2AB1DF6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51732"/>
            <a:ext cx="11471686" cy="5212080"/>
          </a:xfrm>
          <a:prstGeom prst="rect">
            <a:avLst/>
          </a:prstGeom>
        </p:spPr>
      </p:pic>
      <p:sp>
        <p:nvSpPr>
          <p:cNvPr id="6" name="Strzałka w dół 5">
            <a:extLst>
              <a:ext uri="{FF2B5EF4-FFF2-40B4-BE49-F238E27FC236}">
                <a16:creationId xmlns:a16="http://schemas.microsoft.com/office/drawing/2014/main" id="{30206B68-F2CF-28F6-DBBE-63F678C0E48E}"/>
              </a:ext>
            </a:extLst>
          </p:cNvPr>
          <p:cNvSpPr/>
          <p:nvPr/>
        </p:nvSpPr>
        <p:spPr>
          <a:xfrm>
            <a:off x="7823161" y="1126060"/>
            <a:ext cx="227158" cy="1841554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8" descr="Spirytus Kaliski 95% 200ml. Cena - sklep Alkohol Online">
            <a:extLst>
              <a:ext uri="{FF2B5EF4-FFF2-40B4-BE49-F238E27FC236}">
                <a16:creationId xmlns:a16="http://schemas.microsoft.com/office/drawing/2014/main" id="{2E86B934-FBE3-F826-9464-C978717E14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0" r="28024" b="1088"/>
          <a:stretch/>
        </p:blipFill>
        <p:spPr bwMode="auto">
          <a:xfrm>
            <a:off x="10093814" y="350734"/>
            <a:ext cx="1805941" cy="548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45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Zrzut ekranu 2019-11-23 o 08.10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652"/>
          <a:stretch/>
        </p:blipFill>
        <p:spPr>
          <a:xfrm>
            <a:off x="607740" y="978961"/>
            <a:ext cx="10768767" cy="2029273"/>
          </a:xfrm>
          <a:prstGeom prst="rect">
            <a:avLst/>
          </a:prstGeom>
        </p:spPr>
      </p:pic>
      <p:pic>
        <p:nvPicPr>
          <p:cNvPr id="6" name="Obraz 5" descr="Zrzut ekranu 2019-11-23 o 08.10.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61985" r="26112"/>
          <a:stretch/>
        </p:blipFill>
        <p:spPr>
          <a:xfrm>
            <a:off x="607740" y="3145393"/>
            <a:ext cx="11057518" cy="197524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08F858E-C69C-DE1C-2E87-EECB55214F6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Prostokąt zaokrąglony 6">
            <a:extLst>
              <a:ext uri="{FF2B5EF4-FFF2-40B4-BE49-F238E27FC236}">
                <a16:creationId xmlns:a16="http://schemas.microsoft.com/office/drawing/2014/main" id="{96579CD6-FBB4-D67D-47FB-EF0D0DF82D8E}"/>
              </a:ext>
            </a:extLst>
          </p:cNvPr>
          <p:cNvSpPr/>
          <p:nvPr/>
        </p:nvSpPr>
        <p:spPr>
          <a:xfrm>
            <a:off x="607740" y="3630966"/>
            <a:ext cx="7666248" cy="502049"/>
          </a:xfrm>
          <a:prstGeom prst="roundRect">
            <a:avLst/>
          </a:prstGeom>
          <a:noFill/>
          <a:ln w="57150">
            <a:solidFill>
              <a:srgbClr val="00685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27790A86-79EB-07A0-9571-3DA5886EB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3" name="Symbol zastępczy numeru slajdu 4">
            <a:extLst>
              <a:ext uri="{FF2B5EF4-FFF2-40B4-BE49-F238E27FC236}">
                <a16:creationId xmlns:a16="http://schemas.microsoft.com/office/drawing/2014/main" id="{20195AB9-40FD-46CB-D187-053EEEDC7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222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810DFBF-9D78-B812-0F66-371F00F98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658"/>
            <a:ext cx="5854502" cy="43589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770CF9A3-06A8-A208-8E9E-56B04DA15E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777"/>
          <a:stretch/>
        </p:blipFill>
        <p:spPr>
          <a:xfrm>
            <a:off x="5875859" y="1260629"/>
            <a:ext cx="6316142" cy="3258149"/>
          </a:xfrm>
          <a:prstGeom prst="rect">
            <a:avLst/>
          </a:prstGeom>
        </p:spPr>
      </p:pic>
      <p:sp>
        <p:nvSpPr>
          <p:cNvPr id="7" name="Strzałka w dół 6">
            <a:extLst>
              <a:ext uri="{FF2B5EF4-FFF2-40B4-BE49-F238E27FC236}">
                <a16:creationId xmlns:a16="http://schemas.microsoft.com/office/drawing/2014/main" id="{7CB7E3D9-AADC-CECC-65B2-5E60DFCABCCA}"/>
              </a:ext>
            </a:extLst>
          </p:cNvPr>
          <p:cNvSpPr/>
          <p:nvPr/>
        </p:nvSpPr>
        <p:spPr>
          <a:xfrm>
            <a:off x="7737975" y="1653294"/>
            <a:ext cx="200721" cy="1460810"/>
          </a:xfrm>
          <a:prstGeom prst="downArrow">
            <a:avLst/>
          </a:prstGeom>
          <a:solidFill>
            <a:srgbClr val="00685C"/>
          </a:solidFill>
          <a:ln>
            <a:solidFill>
              <a:srgbClr val="00685C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7145516-DC6C-264F-C89D-09F812476FC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35DAF17-0807-BBB6-13A4-AF0ABCADB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F731252-809C-79AD-C919-565E6C24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1058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BBE213CA-171E-659E-9F3E-10074CDE3CD3}"/>
              </a:ext>
            </a:extLst>
          </p:cNvPr>
          <p:cNvSpPr/>
          <p:nvPr/>
        </p:nvSpPr>
        <p:spPr>
          <a:xfrm>
            <a:off x="0" y="-1"/>
            <a:ext cx="12191999" cy="63296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D45EA669-3A12-A8D0-F6D4-2990FECC7D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710" r="9726" b="-5992"/>
          <a:stretch/>
        </p:blipFill>
        <p:spPr>
          <a:xfrm>
            <a:off x="-1" y="-160"/>
            <a:ext cx="6096001" cy="425016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AF841124-A35C-1B01-065C-2A1ED8A5B926}"/>
              </a:ext>
            </a:extLst>
          </p:cNvPr>
          <p:cNvSpPr txBox="1"/>
          <p:nvPr/>
        </p:nvSpPr>
        <p:spPr>
          <a:xfrm>
            <a:off x="6546154" y="870930"/>
            <a:ext cx="527775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Niniejsza analiza skupia się głównie na okresie od początku lat 2000. do roku 2019, </a:t>
            </a:r>
            <a:r>
              <a:rPr kumimoji="0" lang="pl-PL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 którym głównym czynnikiem pogarszającym stan zdrowia populacji polskiej (nieobciążonym wpływem innych czynników ryzyka) był wzrost zagrożenia zdrowia z powodu chorób alkoholowych.</a:t>
            </a:r>
          </a:p>
        </p:txBody>
      </p:sp>
      <p:pic>
        <p:nvPicPr>
          <p:cNvPr id="6" name="Obraz 5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52A194B9-A6D3-006C-74FB-73A07E4DB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1" r="13143" b="67944"/>
          <a:stretch/>
        </p:blipFill>
        <p:spPr>
          <a:xfrm>
            <a:off x="-2" y="3886179"/>
            <a:ext cx="6096000" cy="2088492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9CF5BB3-726B-02E4-9871-843A5672805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ymbol zastępczy stopki 3">
            <a:extLst>
              <a:ext uri="{FF2B5EF4-FFF2-40B4-BE49-F238E27FC236}">
                <a16:creationId xmlns:a16="http://schemas.microsoft.com/office/drawing/2014/main" id="{7B99D684-ED1F-9B3E-8772-B802D1CD1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6F332ACA-7E62-40AB-A12D-EDA416E1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0037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3B70F769-3948-6A89-A9DF-A30A590AC268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3" name="Obraz 2" descr="Obraz zawierający tekst, zrzut ekranu, linia, Wykres&#10;&#10;Opis wygenerowany automatycznie">
            <a:extLst>
              <a:ext uri="{FF2B5EF4-FFF2-40B4-BE49-F238E27FC236}">
                <a16:creationId xmlns:a16="http://schemas.microsoft.com/office/drawing/2014/main" id="{AF83316D-6270-CE55-4C70-D83E74FFA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94" t="7564" r="6978" b="3286"/>
          <a:stretch/>
        </p:blipFill>
        <p:spPr>
          <a:xfrm>
            <a:off x="2176507" y="108750"/>
            <a:ext cx="7838984" cy="6121153"/>
          </a:xfrm>
          <a:prstGeom prst="roundRect">
            <a:avLst>
              <a:gd name="adj" fmla="val 491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50FCBDEE-E9D4-5787-FE5D-22F4DA117BA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A54E4AE6-BE82-FF2D-3785-E8FC94398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6926ABCA-CCCC-107C-51AF-5A2D4FC8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71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02083854-BC8B-AD2A-4432-18F9619DF58D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5" name="Obraz 4" descr="Obraz zawierający tekst, Wykres, zrzut ekranu, linia&#10;&#10;Opis wygenerowany automatycznie">
            <a:extLst>
              <a:ext uri="{FF2B5EF4-FFF2-40B4-BE49-F238E27FC236}">
                <a16:creationId xmlns:a16="http://schemas.microsoft.com/office/drawing/2014/main" id="{13207B79-D322-8ACC-16D6-F55E25D82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648" y="3944491"/>
            <a:ext cx="5080000" cy="2298284"/>
          </a:xfrm>
          <a:prstGeom prst="roundRect">
            <a:avLst>
              <a:gd name="adj" fmla="val 430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Obraz 6" descr="Obraz zawierający tekst, linia, zrzut ekranu, diagram&#10;&#10;Opis wygenerowany automatycznie">
            <a:extLst>
              <a:ext uri="{FF2B5EF4-FFF2-40B4-BE49-F238E27FC236}">
                <a16:creationId xmlns:a16="http://schemas.microsoft.com/office/drawing/2014/main" id="{A2AD3A30-2559-120A-32A0-C26A2E41BD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626"/>
          <a:stretch/>
        </p:blipFill>
        <p:spPr>
          <a:xfrm>
            <a:off x="2456844" y="293044"/>
            <a:ext cx="7278309" cy="3135956"/>
          </a:xfrm>
          <a:prstGeom prst="roundRect">
            <a:avLst>
              <a:gd name="adj" fmla="val 427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Obraz zawierający tekst, diagram, linia, zrzut ekranu&#10;&#10;Opis wygenerowany automatycznie">
            <a:extLst>
              <a:ext uri="{FF2B5EF4-FFF2-40B4-BE49-F238E27FC236}">
                <a16:creationId xmlns:a16="http://schemas.microsoft.com/office/drawing/2014/main" id="{14064584-48F7-E78C-438D-14B325C01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54" y="3944491"/>
            <a:ext cx="5080000" cy="2284946"/>
          </a:xfrm>
          <a:prstGeom prst="roundRect">
            <a:avLst>
              <a:gd name="adj" fmla="val 540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90F40173-DBE1-7E98-ABF4-F0CAE12842D3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4" name="Picture 2" descr="Wygenerowany obraz">
            <a:extLst>
              <a:ext uri="{FF2B5EF4-FFF2-40B4-BE49-F238E27FC236}">
                <a16:creationId xmlns:a16="http://schemas.microsoft.com/office/drawing/2014/main" id="{37CCA61C-2847-40E5-35E9-DC609D68AF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11575" r="18185" b="15988"/>
          <a:stretch/>
        </p:blipFill>
        <p:spPr bwMode="auto">
          <a:xfrm>
            <a:off x="6545678" y="462759"/>
            <a:ext cx="2059620" cy="216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29CEACE7-BBFC-82A9-C303-9BFB8F495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AEAEF44D-610E-AD5F-6410-3A98019E3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1896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D4662-A752-5CCC-290A-5F01A5535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EA90492-AB69-8FD4-4649-3628F4CF2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3</a:t>
            </a:fld>
            <a:endParaRPr lang="en-GB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FE02B8E5-FB0C-79D5-2D8D-D33C910C98B8}"/>
              </a:ext>
            </a:extLst>
          </p:cNvPr>
          <p:cNvSpPr/>
          <p:nvPr/>
        </p:nvSpPr>
        <p:spPr>
          <a:xfrm>
            <a:off x="0" y="0"/>
            <a:ext cx="12192000" cy="64115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ACBCA4-4E55-0E48-81E3-EC4143420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033" y="973251"/>
            <a:ext cx="7484534" cy="4911497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buNone/>
            </a:pPr>
            <a:r>
              <a:rPr lang="pl-PL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Nal</a:t>
            </a:r>
            <a:r>
              <a:rPr lang="pl-P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eży podkreślić z całą powagą i dramatem, że zgodnie z analizami i kalkulacjami przeprowadzonymi w niniejszej pracy, jako </a:t>
            </a:r>
            <a:r>
              <a:rPr lang="pl-PL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aństwo powinniśmy podjąć pilne działania przeciwdziałające temu destrukcyjnemu zjawisku jakim jest</a:t>
            </a:r>
            <a:b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 K O H O L</a:t>
            </a:r>
            <a:br>
              <a:rPr lang="pl-PL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pl-PL" sz="2400" b="1" dirty="0">
                <a:solidFill>
                  <a:schemeClr val="bg1"/>
                </a:solidFill>
                <a:latin typeface="Aptos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 niniejszej pracy wskazaliśmy możliwe rozwiązania i 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metody</a:t>
            </a:r>
            <a:r>
              <a:rPr lang="pl-PL" sz="2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ich wdrożenia w celu ograniczenia tej destrukcyjnej dla naszego społeczeństwa trucizny.</a:t>
            </a:r>
            <a:endParaRPr lang="pl-PL" sz="2400" dirty="0">
              <a:solidFill>
                <a:schemeClr val="bg1"/>
              </a:solidFill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6299090-3DA3-36B6-F743-19EC57A015E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F0B0BE1-782D-57E6-69D5-8771FAFDF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2" y="1049814"/>
            <a:ext cx="4289709" cy="4289709"/>
          </a:xfrm>
          <a:prstGeom prst="rect">
            <a:avLst/>
          </a:prstGeom>
        </p:spPr>
      </p:pic>
      <p:sp>
        <p:nvSpPr>
          <p:cNvPr id="7" name="Symbol zastępczy stopki 3">
            <a:extLst>
              <a:ext uri="{FF2B5EF4-FFF2-40B4-BE49-F238E27FC236}">
                <a16:creationId xmlns:a16="http://schemas.microsoft.com/office/drawing/2014/main" id="{403B2616-586B-7004-2CAA-36C4B2C55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9040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66A29522-54DE-32F5-7B75-1C71D0670A35}"/>
              </a:ext>
            </a:extLst>
          </p:cNvPr>
          <p:cNvSpPr/>
          <p:nvPr/>
        </p:nvSpPr>
        <p:spPr>
          <a:xfrm>
            <a:off x="1" y="0"/>
            <a:ext cx="12192000" cy="63296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9887A92-4B7D-F8BB-BF6F-78DD773E5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0552940" cy="717247"/>
          </a:xfrm>
        </p:spPr>
        <p:txBody>
          <a:bodyPr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</a:rPr>
              <a:t>Konsekwencje zdrowotne spożywania alkoholu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D62DBB-8A4B-8A2B-22B5-2FCE764B8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1877" y="1231462"/>
            <a:ext cx="6535019" cy="4902496"/>
          </a:xfrm>
        </p:spPr>
        <p:txBody>
          <a:bodyPr numCol="3">
            <a:normAutofit fontScale="850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pl-PL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Uszkodzenie układu nerwowego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Przykłady takich jednostek to: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zespół </a:t>
            </a:r>
            <a:r>
              <a:rPr lang="pl-PL" sz="1400" dirty="0" err="1">
                <a:solidFill>
                  <a:schemeClr val="bg1"/>
                </a:solidFill>
                <a:latin typeface="Tw Cen MT" panose="020B0602020104020603" pitchFamily="34" charset="0"/>
              </a:rPr>
              <a:t>Ottela</a:t>
            </a: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 (związany z patologicznymi urojeniami zazdrości),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przewlekła psychoza alkoholowa (w której pojawiają się omamy, głównie słuchowe, oraz powiązane z nimi urojenia – zazwyczaj o treści prześladowczej),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depresja alkoholowa,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psychoza Korsakowa,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otępienie alkoholowe,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encefalopatia </a:t>
            </a:r>
            <a:r>
              <a:rPr lang="pl-PL" sz="1400" dirty="0" err="1">
                <a:solidFill>
                  <a:schemeClr val="bg1"/>
                </a:solidFill>
                <a:latin typeface="Tw Cen MT" panose="020B0602020104020603" pitchFamily="34" charset="0"/>
              </a:rPr>
              <a:t>Wernickego</a:t>
            </a: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.</a:t>
            </a:r>
          </a:p>
          <a:p>
            <a:pPr marL="0" indent="0">
              <a:lnSpc>
                <a:spcPct val="110000"/>
              </a:lnSpc>
              <a:buNone/>
            </a:pPr>
            <a:endParaRPr lang="pl-PL" sz="14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pl-PL" sz="1400" b="1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pl-PL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Częstsze występowanie nowotworów: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piersi, jelita grubego,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trzustki, wątroby,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przełyku, jamy ustnej,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gardła, krtani.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pl-PL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INNE: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biegunki,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refluks żołądkowo-przełykowy,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choroby przyzębia,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wzdęcia,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zespół </a:t>
            </a:r>
            <a:r>
              <a:rPr lang="pl-PL" sz="1400" b="0" i="0" dirty="0" err="1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Mallory'ego</a:t>
            </a: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-Weisa,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żylaki (wystąpić mogą zarówno żylaki przełyku, jak i odbytu),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0" i="0" dirty="0">
                <a:solidFill>
                  <a:schemeClr val="bg1"/>
                </a:solidFill>
                <a:effectLst/>
                <a:latin typeface="Tw Cen MT" panose="020B0602020104020603" pitchFamily="34" charset="0"/>
              </a:rPr>
              <a:t>przewlekłe nudności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Marskość wątroby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Zaburzenia odporności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Ostre zapalenie trzustki</a:t>
            </a:r>
          </a:p>
          <a:p>
            <a:pPr marL="0" indent="0" algn="l" fontAlgn="base">
              <a:lnSpc>
                <a:spcPct val="110000"/>
              </a:lnSpc>
              <a:buNone/>
            </a:pPr>
            <a:endParaRPr lang="pl-PL" sz="14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 algn="l" fontAlgn="base">
              <a:lnSpc>
                <a:spcPct val="110000"/>
              </a:lnSpc>
              <a:buNone/>
            </a:pPr>
            <a:endParaRPr lang="pl-PL" sz="1400" dirty="0">
              <a:solidFill>
                <a:schemeClr val="bg1"/>
              </a:solidFill>
              <a:latin typeface="Tw Cen MT" panose="020B0602020104020603" pitchFamily="34" charset="0"/>
            </a:endParaRP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b="1" dirty="0">
                <a:solidFill>
                  <a:schemeClr val="bg1"/>
                </a:solidFill>
                <a:latin typeface="Tw Cen MT" panose="020B0602020104020603" pitchFamily="34" charset="0"/>
              </a:rPr>
              <a:t>DODATKOWO: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Wypadki komunikacyjne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Samobójstwa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Agresja</a:t>
            </a:r>
          </a:p>
          <a:p>
            <a:pPr marL="0" indent="0" algn="l" fontAlgn="base">
              <a:lnSpc>
                <a:spcPct val="110000"/>
              </a:lnSpc>
              <a:buNone/>
            </a:pPr>
            <a:r>
              <a:rPr lang="pl-PL" sz="1400" dirty="0">
                <a:solidFill>
                  <a:schemeClr val="bg1"/>
                </a:solidFill>
                <a:latin typeface="Tw Cen MT" panose="020B0602020104020603" pitchFamily="34" charset="0"/>
              </a:rPr>
              <a:t>Współuzależnienie</a:t>
            </a:r>
          </a:p>
          <a:p>
            <a:pPr marL="0" indent="0" algn="l" fontAlgn="base">
              <a:lnSpc>
                <a:spcPct val="110000"/>
              </a:lnSpc>
              <a:buNone/>
            </a:pPr>
            <a:endParaRPr lang="pl-PL" sz="1400" dirty="0">
              <a:solidFill>
                <a:schemeClr val="bg1"/>
              </a:solidFill>
              <a:latin typeface="Tw Cen MT" panose="020B0602020104020603" pitchFamily="34" charset="0"/>
            </a:endParaRPr>
          </a:p>
        </p:txBody>
      </p:sp>
      <p:pic>
        <p:nvPicPr>
          <p:cNvPr id="12290" name="Picture 2" descr="An image illustrating the effects of alcohol on the human body. One side of the image depicts a person with a divided silhouette, showing the brain, liver, heart, and stomach. Each organ is highlighted with visual effects: the brain showing impaired coordination, memory loss, and altered speech; the liver showing damage such as cirrhosis; the heart with increased heart rate and blood pressure; and the stomach with irritation. The background transitions from a party scene with drinks to a more serious medical setting, symbolizing short-term fun versus long-term health risks.">
            <a:extLst>
              <a:ext uri="{FF2B5EF4-FFF2-40B4-BE49-F238E27FC236}">
                <a16:creationId xmlns:a16="http://schemas.microsoft.com/office/drawing/2014/main" id="{B5C47349-B030-391F-0602-A97721AF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6" y="1093672"/>
            <a:ext cx="4902496" cy="4902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2EB561D-D084-C27D-0A3A-2CBE2EECBA89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079FB095-CE64-9E64-7D28-9227DED0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2BB338C4-09B1-9342-C423-572CEE064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5014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>
            <a:extLst>
              <a:ext uri="{FF2B5EF4-FFF2-40B4-BE49-F238E27FC236}">
                <a16:creationId xmlns:a16="http://schemas.microsoft.com/office/drawing/2014/main" id="{4A575CE9-55D1-43C5-EFC8-348ED80F07C1}"/>
              </a:ext>
            </a:extLst>
          </p:cNvPr>
          <p:cNvSpPr/>
          <p:nvPr/>
        </p:nvSpPr>
        <p:spPr>
          <a:xfrm>
            <a:off x="0" y="-1"/>
            <a:ext cx="12191999" cy="633865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2" name="Obraz 1" descr="Obraz zawierający tekst, zrzut ekranu, Czcionka&#10;&#10;Opis wygenerowany automatycznie">
            <a:extLst>
              <a:ext uri="{FF2B5EF4-FFF2-40B4-BE49-F238E27FC236}">
                <a16:creationId xmlns:a16="http://schemas.microsoft.com/office/drawing/2014/main" id="{2F653A7A-02E5-28AA-3F41-60BC611317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709"/>
          <a:stretch/>
        </p:blipFill>
        <p:spPr>
          <a:xfrm>
            <a:off x="9533571" y="5470511"/>
            <a:ext cx="2592280" cy="863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Obraz zawierający tekst, zrzut ekranu, krąg, diagram&#10;&#10;Opis wygenerowany automatycznie">
            <a:extLst>
              <a:ext uri="{FF2B5EF4-FFF2-40B4-BE49-F238E27FC236}">
                <a16:creationId xmlns:a16="http://schemas.microsoft.com/office/drawing/2014/main" id="{C0EDB5CC-4AB4-09D9-97E9-0B5386F5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852" r="2718"/>
          <a:stretch/>
        </p:blipFill>
        <p:spPr>
          <a:xfrm>
            <a:off x="2724574" y="-1"/>
            <a:ext cx="6742849" cy="6338657"/>
          </a:xfrm>
          <a:prstGeom prst="roundRect">
            <a:avLst>
              <a:gd name="adj" fmla="val 294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02CDD998-8C5E-4FEA-6481-EE090D2057F6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3448EC5B-1569-EB69-491D-216DAF4A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C015441C-FE9E-FD43-169E-EEED73C9D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37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F06954EB-92C7-CE12-13DF-187D85F23C0D}"/>
              </a:ext>
            </a:extLst>
          </p:cNvPr>
          <p:cNvSpPr/>
          <p:nvPr/>
        </p:nvSpPr>
        <p:spPr>
          <a:xfrm>
            <a:off x="0" y="1"/>
            <a:ext cx="12192000" cy="63135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060" name="Picture 12" descr="McDonald's wycofał trzy kolejne kanapki. Mowa o McRoyal i Wieśmaku w  podwójnym wydaniu">
            <a:extLst>
              <a:ext uri="{FF2B5EF4-FFF2-40B4-BE49-F238E27FC236}">
                <a16:creationId xmlns:a16="http://schemas.microsoft.com/office/drawing/2014/main" id="{71530FC1-EBA9-3322-1550-09C44FEA2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93" y="1909294"/>
            <a:ext cx="4012408" cy="235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F9DCCBA-7A48-0F48-39B1-2AFE08680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4" name="Picture 6" descr="Alcohol: Factsheet - Positive Choices">
            <a:extLst>
              <a:ext uri="{FF2B5EF4-FFF2-40B4-BE49-F238E27FC236}">
                <a16:creationId xmlns:a16="http://schemas.microsoft.com/office/drawing/2014/main" id="{8ACDD19B-1F15-D0EE-062F-C6CDBDEFA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93" y="16463"/>
            <a:ext cx="4012408" cy="189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iagnostyka i zagrożenia związane z wirusowymi chorobami wątroby, cz. I -  Artykuły - Laboratoria.net">
            <a:extLst>
              <a:ext uri="{FF2B5EF4-FFF2-40B4-BE49-F238E27FC236}">
                <a16:creationId xmlns:a16="http://schemas.microsoft.com/office/drawing/2014/main" id="{D579114F-120D-D9A2-BBFE-B9C0B421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592" y="4268271"/>
            <a:ext cx="4012408" cy="19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Are You at Risk for Fatty Liver Disease? NorthShore Clinical Study is  Looking for Participants | NorthShore">
            <a:extLst>
              <a:ext uri="{FF2B5EF4-FFF2-40B4-BE49-F238E27FC236}">
                <a16:creationId xmlns:a16="http://schemas.microsoft.com/office/drawing/2014/main" id="{9155C3B5-EE40-2AE5-4B94-2DF103444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30611" cy="62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30677D32-9C91-9A6C-66A3-DC98499FB8C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4F7381AE-1C91-C70E-2DA8-D3D5B5C4D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59CEA571-6FB7-439A-5139-955867E83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0714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arasol, płaszczka, akcesorium&#10;&#10;Opis wygenerowany automatycznie">
            <a:extLst>
              <a:ext uri="{FF2B5EF4-FFF2-40B4-BE49-F238E27FC236}">
                <a16:creationId xmlns:a16="http://schemas.microsoft.com/office/drawing/2014/main" id="{92EB09D3-8A0B-486E-9886-D1C7B1ADF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87" y="1402069"/>
            <a:ext cx="1878910" cy="1504920"/>
          </a:xfrm>
          <a:prstGeom prst="rect">
            <a:avLst/>
          </a:prstGeom>
        </p:spPr>
      </p:pic>
      <p:pic>
        <p:nvPicPr>
          <p:cNvPr id="11" name="Obraz 10" descr="Obraz zawierający akcesorium&#10;&#10;Opis wygenerowany automatycznie">
            <a:extLst>
              <a:ext uri="{FF2B5EF4-FFF2-40B4-BE49-F238E27FC236}">
                <a16:creationId xmlns:a16="http://schemas.microsoft.com/office/drawing/2014/main" id="{77E7E471-7DA6-4827-AD6C-F2F5B4A90F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6" y="4055926"/>
            <a:ext cx="1931044" cy="1546677"/>
          </a:xfrm>
          <a:prstGeom prst="rect">
            <a:avLst/>
          </a:prstGeom>
        </p:spPr>
      </p:pic>
      <p:sp>
        <p:nvSpPr>
          <p:cNvPr id="46" name="pole tekstowe 45">
            <a:extLst>
              <a:ext uri="{FF2B5EF4-FFF2-40B4-BE49-F238E27FC236}">
                <a16:creationId xmlns:a16="http://schemas.microsoft.com/office/drawing/2014/main" id="{8B0B86C2-829E-453F-86A1-F4A8B9AD512B}"/>
              </a:ext>
            </a:extLst>
          </p:cNvPr>
          <p:cNvSpPr txBox="1"/>
          <p:nvPr/>
        </p:nvSpPr>
        <p:spPr>
          <a:xfrm>
            <a:off x="1432242" y="4880488"/>
            <a:ext cx="2478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Marskość wątroby,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HCC</a:t>
            </a:r>
          </a:p>
        </p:txBody>
      </p:sp>
      <p:sp>
        <p:nvSpPr>
          <p:cNvPr id="51" name="pole tekstowe 50">
            <a:extLst>
              <a:ext uri="{FF2B5EF4-FFF2-40B4-BE49-F238E27FC236}">
                <a16:creationId xmlns:a16="http://schemas.microsoft.com/office/drawing/2014/main" id="{9C5CA90C-5E47-4947-888B-C4A0C47F79A7}"/>
              </a:ext>
            </a:extLst>
          </p:cNvPr>
          <p:cNvSpPr txBox="1"/>
          <p:nvPr/>
        </p:nvSpPr>
        <p:spPr>
          <a:xfrm>
            <a:off x="1786957" y="256930"/>
            <a:ext cx="8618086" cy="1311128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rgbClr val="1F386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dirty="0">
                <a:solidFill>
                  <a:srgbClr val="00685C"/>
                </a:solidFill>
              </a:rPr>
              <a:t>Wpływ włóknienia wątroby  </a:t>
            </a:r>
          </a:p>
          <a:p>
            <a:pPr algn="ctr"/>
            <a:r>
              <a:rPr lang="pl-PL" sz="3600" dirty="0">
                <a:solidFill>
                  <a:srgbClr val="00685C"/>
                </a:solidFill>
              </a:rPr>
              <a:t>na układ sercowo-naczyniowy</a:t>
            </a:r>
          </a:p>
        </p:txBody>
      </p:sp>
      <p:sp>
        <p:nvSpPr>
          <p:cNvPr id="54" name="Prostokąt: zaokrąglone rogi 53">
            <a:extLst>
              <a:ext uri="{FF2B5EF4-FFF2-40B4-BE49-F238E27FC236}">
                <a16:creationId xmlns:a16="http://schemas.microsoft.com/office/drawing/2014/main" id="{902097CF-4877-448F-8869-393080F09E0C}"/>
              </a:ext>
            </a:extLst>
          </p:cNvPr>
          <p:cNvSpPr/>
          <p:nvPr/>
        </p:nvSpPr>
        <p:spPr>
          <a:xfrm>
            <a:off x="3771560" y="1488296"/>
            <a:ext cx="8174029" cy="2567630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Prostokąt: zaokrąglone rogi 55">
            <a:extLst>
              <a:ext uri="{FF2B5EF4-FFF2-40B4-BE49-F238E27FC236}">
                <a16:creationId xmlns:a16="http://schemas.microsoft.com/office/drawing/2014/main" id="{A68306A9-40F5-40A4-860A-6DD42FA01873}"/>
              </a:ext>
            </a:extLst>
          </p:cNvPr>
          <p:cNvSpPr/>
          <p:nvPr/>
        </p:nvSpPr>
        <p:spPr>
          <a:xfrm>
            <a:off x="325775" y="4055926"/>
            <a:ext cx="3218848" cy="1694055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rostokąt: zaokrąglone rogi 56">
            <a:extLst>
              <a:ext uri="{FF2B5EF4-FFF2-40B4-BE49-F238E27FC236}">
                <a16:creationId xmlns:a16="http://schemas.microsoft.com/office/drawing/2014/main" id="{A629973C-9D94-469C-B615-AB80A19AD019}"/>
              </a:ext>
            </a:extLst>
          </p:cNvPr>
          <p:cNvSpPr/>
          <p:nvPr/>
        </p:nvSpPr>
        <p:spPr>
          <a:xfrm>
            <a:off x="3998977" y="4601566"/>
            <a:ext cx="6486144" cy="1223896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Prostokąt: zaokrąglone rogi 19">
            <a:extLst>
              <a:ext uri="{FF2B5EF4-FFF2-40B4-BE49-F238E27FC236}">
                <a16:creationId xmlns:a16="http://schemas.microsoft.com/office/drawing/2014/main" id="{492BE133-3BA9-4347-B577-9DF12C7CB127}"/>
              </a:ext>
            </a:extLst>
          </p:cNvPr>
          <p:cNvSpPr/>
          <p:nvPr/>
        </p:nvSpPr>
        <p:spPr>
          <a:xfrm>
            <a:off x="340882" y="1488295"/>
            <a:ext cx="3242085" cy="1429330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EDB24D7C-E082-4A21-95BC-8E3E2703F0E0}"/>
              </a:ext>
            </a:extLst>
          </p:cNvPr>
          <p:cNvSpPr txBox="1"/>
          <p:nvPr/>
        </p:nvSpPr>
        <p:spPr>
          <a:xfrm>
            <a:off x="1446860" y="2045750"/>
            <a:ext cx="2097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 dirty="0">
                <a:solidFill>
                  <a:schemeClr val="accent4">
                    <a:lumMod val="50000"/>
                  </a:schemeClr>
                </a:solidFill>
                <a:cs typeface="Arial" panose="020B0604020202020204" pitchFamily="34" charset="0"/>
              </a:rPr>
              <a:t>włóknienie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F036543-2E65-405D-916B-AB4C848FA72C}"/>
              </a:ext>
            </a:extLst>
          </p:cNvPr>
          <p:cNvSpPr txBox="1"/>
          <p:nvPr/>
        </p:nvSpPr>
        <p:spPr>
          <a:xfrm>
            <a:off x="3860825" y="1631211"/>
            <a:ext cx="7907769" cy="23614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syntezy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lipidów (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hipertriglicerydemia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obniżenie stężenia frakcji HDL cholesterolu) </a:t>
            </a:r>
          </a:p>
          <a:p>
            <a:pPr marL="3429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stresu oksydacyjnego </a:t>
            </a:r>
          </a:p>
          <a:p>
            <a:pPr marL="3429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krzepliwości krwi i upośledzenie fibrynolizy</a:t>
            </a:r>
          </a:p>
          <a:p>
            <a:pPr marL="342900" marR="0" lvl="0" indent="-342900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stężenie leptyny i </a:t>
            </a:r>
            <a:r>
              <a:rPr lang="pl-PL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↓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adiponektyny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przyczyniają się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rozwoju układowego stanu zapalnego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7E344845-76E4-458D-8DB0-391C930E5BDC}"/>
              </a:ext>
            </a:extLst>
          </p:cNvPr>
          <p:cNvSpPr txBox="1"/>
          <p:nvPr/>
        </p:nvSpPr>
        <p:spPr>
          <a:xfrm>
            <a:off x="-65646" y="6450416"/>
            <a:ext cx="11088209" cy="43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I., Li D.,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Budoff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M.J., et al.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Nonalcoholic fatty liver disease and incident cardiac events: The Multi-Ethnic Study of Atherosclerosis. 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Am.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2016; 67: 1965–1966</a:t>
            </a: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Donnellan E., Cotter T.G.,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Wazni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O.M., et al. Impact of Nonalcoholic Fatty Liver Disease on Arrhythmia Recurrence Following Atrial Fibrillation Ablation. 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Am.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Cardiol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2020; 6: 1278-1287</a:t>
            </a: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12.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Anstee Q. M.,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Targher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G., Day C.P. Progression of NAFLD to diabetes mellitus, cardiovascular disease or cirrhosis. 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Gastroenterol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pl-PL" sz="7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Hepatol</a:t>
            </a:r>
            <a:r>
              <a:rPr kumimoji="0" lang="pl-PL" sz="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2013; 10: 330-344</a:t>
            </a:r>
            <a:endParaRPr kumimoji="0" lang="pl-PL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7" name="Łącznik: łamany 16">
            <a:extLst>
              <a:ext uri="{FF2B5EF4-FFF2-40B4-BE49-F238E27FC236}">
                <a16:creationId xmlns:a16="http://schemas.microsoft.com/office/drawing/2014/main" id="{0A63F61B-4720-44D9-8969-C14EA3EFA7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3129329" y="2600575"/>
            <a:ext cx="843951" cy="718149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2AFF5434-5D99-41B7-B044-91959B927B7D}"/>
              </a:ext>
            </a:extLst>
          </p:cNvPr>
          <p:cNvCxnSpPr>
            <a:cxnSpLocks/>
          </p:cNvCxnSpPr>
          <p:nvPr/>
        </p:nvCxnSpPr>
        <p:spPr>
          <a:xfrm>
            <a:off x="895022" y="2776133"/>
            <a:ext cx="1" cy="1153487"/>
          </a:xfrm>
          <a:prstGeom prst="straightConnector1">
            <a:avLst/>
          </a:prstGeom>
          <a:ln w="57150">
            <a:solidFill>
              <a:schemeClr val="tx2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BA1967D-5FF7-4A52-90D9-814D90E3FCA7}"/>
              </a:ext>
            </a:extLst>
          </p:cNvPr>
          <p:cNvSpPr txBox="1"/>
          <p:nvPr/>
        </p:nvSpPr>
        <p:spPr>
          <a:xfrm>
            <a:off x="3544623" y="4745472"/>
            <a:ext cx="7683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rgbClr val="FF0000"/>
                </a:solidFill>
              </a:rPr>
              <a:t>Przewlekły stan zapalny </a:t>
            </a:r>
            <a:br>
              <a:rPr lang="pl-PL" sz="2400" b="1" dirty="0">
                <a:solidFill>
                  <a:srgbClr val="FF0000"/>
                </a:solidFill>
              </a:rPr>
            </a:br>
            <a:r>
              <a:rPr lang="pl-PL" sz="2400" b="1" dirty="0">
                <a:solidFill>
                  <a:srgbClr val="FF0000"/>
                </a:solidFill>
              </a:rPr>
              <a:t>i zwiększona gotowość </a:t>
            </a:r>
            <a:r>
              <a:rPr lang="pl-PL" sz="2400" b="1" dirty="0" err="1">
                <a:solidFill>
                  <a:srgbClr val="FF0000"/>
                </a:solidFill>
              </a:rPr>
              <a:t>prozakrzepowa</a:t>
            </a:r>
            <a:endParaRPr lang="pl-PL" sz="2400" b="1" dirty="0">
              <a:solidFill>
                <a:srgbClr val="FF0000"/>
              </a:solidFill>
            </a:endParaRPr>
          </a:p>
        </p:txBody>
      </p:sp>
      <p:cxnSp>
        <p:nvCxnSpPr>
          <p:cNvPr id="28" name="Łącznik: łamany 27">
            <a:extLst>
              <a:ext uri="{FF2B5EF4-FFF2-40B4-BE49-F238E27FC236}">
                <a16:creationId xmlns:a16="http://schemas.microsoft.com/office/drawing/2014/main" id="{8FF8FC12-3FF7-42F5-9FB7-C3865D6CFACD}"/>
              </a:ext>
            </a:extLst>
          </p:cNvPr>
          <p:cNvCxnSpPr>
            <a:cxnSpLocks/>
          </p:cNvCxnSpPr>
          <p:nvPr/>
        </p:nvCxnSpPr>
        <p:spPr>
          <a:xfrm rot="5400000">
            <a:off x="7880889" y="4169901"/>
            <a:ext cx="850630" cy="12700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Strzałka: w prawo 39">
            <a:extLst>
              <a:ext uri="{FF2B5EF4-FFF2-40B4-BE49-F238E27FC236}">
                <a16:creationId xmlns:a16="http://schemas.microsoft.com/office/drawing/2014/main" id="{ECD8ABAD-F9CD-499E-8B1A-CF624C7B13C2}"/>
              </a:ext>
            </a:extLst>
          </p:cNvPr>
          <p:cNvSpPr/>
          <p:nvPr/>
        </p:nvSpPr>
        <p:spPr>
          <a:xfrm>
            <a:off x="10637862" y="4745472"/>
            <a:ext cx="1479951" cy="78382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A9A6D1E-CFB9-95DC-EF44-B91E9B055FCB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CB10C8B6-428F-CF03-371C-1A6870F4B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2787" y="6424282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C3D801E5-1A93-A23B-40E6-BD13B6C90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81849" y="6459785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361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parasol, płaszczka, akcesorium&#10;&#10;Opis wygenerowany automatycznie">
            <a:extLst>
              <a:ext uri="{FF2B5EF4-FFF2-40B4-BE49-F238E27FC236}">
                <a16:creationId xmlns:a16="http://schemas.microsoft.com/office/drawing/2014/main" id="{92EB09D3-8A0B-486E-9886-D1C7B1ADF0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86" y="2174702"/>
            <a:ext cx="3280583" cy="262759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386CAFF-D4A8-4F9F-B823-FC7F95145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761" y="2857600"/>
            <a:ext cx="1546268" cy="1879563"/>
          </a:xfrm>
          <a:prstGeom prst="rect">
            <a:avLst/>
          </a:prstGeom>
        </p:spPr>
      </p:pic>
      <p:sp>
        <p:nvSpPr>
          <p:cNvPr id="27" name="Prostokąt: zaokrąglone rogi 26">
            <a:extLst>
              <a:ext uri="{FF2B5EF4-FFF2-40B4-BE49-F238E27FC236}">
                <a16:creationId xmlns:a16="http://schemas.microsoft.com/office/drawing/2014/main" id="{EAF13B11-1961-4550-BC2B-2BC5B3C58CA2}"/>
              </a:ext>
            </a:extLst>
          </p:cNvPr>
          <p:cNvSpPr/>
          <p:nvPr/>
        </p:nvSpPr>
        <p:spPr>
          <a:xfrm>
            <a:off x="567530" y="4418792"/>
            <a:ext cx="4324913" cy="1325563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4F4B423-842B-4BA1-A2CF-7D88CC41CDA9}"/>
              </a:ext>
            </a:extLst>
          </p:cNvPr>
          <p:cNvSpPr txBox="1"/>
          <p:nvPr/>
        </p:nvSpPr>
        <p:spPr>
          <a:xfrm>
            <a:off x="597663" y="4421208"/>
            <a:ext cx="81430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A5145F"/>
                </a:solidFill>
              </a:rPr>
              <a:t>UKŁAD BODŹCOWO-PRZEWODZĄCY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9CA9CADF-F7A4-455B-AD4A-E76D6E523832}"/>
              </a:ext>
            </a:extLst>
          </p:cNvPr>
          <p:cNvSpPr txBox="1"/>
          <p:nvPr/>
        </p:nvSpPr>
        <p:spPr>
          <a:xfrm>
            <a:off x="610958" y="4845862"/>
            <a:ext cx="40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Migotanie przedsionków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Arytmia</a:t>
            </a:r>
          </a:p>
        </p:txBody>
      </p:sp>
      <p:sp>
        <p:nvSpPr>
          <p:cNvPr id="30" name="Prostokąt: zaokrąglone rogi 29">
            <a:extLst>
              <a:ext uri="{FF2B5EF4-FFF2-40B4-BE49-F238E27FC236}">
                <a16:creationId xmlns:a16="http://schemas.microsoft.com/office/drawing/2014/main" id="{7CBF312F-E14C-473A-A80D-23B0019C0380}"/>
              </a:ext>
            </a:extLst>
          </p:cNvPr>
          <p:cNvSpPr/>
          <p:nvPr/>
        </p:nvSpPr>
        <p:spPr>
          <a:xfrm>
            <a:off x="534715" y="2632313"/>
            <a:ext cx="4127069" cy="1694055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DBF8CBD4-389F-4BDE-B1DE-BB13EFE3A66C}"/>
              </a:ext>
            </a:extLst>
          </p:cNvPr>
          <p:cNvSpPr txBox="1"/>
          <p:nvPr/>
        </p:nvSpPr>
        <p:spPr>
          <a:xfrm>
            <a:off x="822491" y="2632313"/>
            <a:ext cx="34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A5145F"/>
                </a:solidFill>
              </a:rPr>
              <a:t>ŚRÓDSIERDZIE</a:t>
            </a:r>
          </a:p>
        </p:txBody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E3F9C39C-9703-44B0-9DB3-740629A56749}"/>
              </a:ext>
            </a:extLst>
          </p:cNvPr>
          <p:cNvSpPr txBox="1"/>
          <p:nvPr/>
        </p:nvSpPr>
        <p:spPr>
          <a:xfrm>
            <a:off x="556896" y="3074838"/>
            <a:ext cx="40421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 err="1"/>
              <a:t>Kardiomiopatia</a:t>
            </a:r>
            <a:endParaRPr lang="pl-PL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Powiększenie lewej komory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Niewydolność serca </a:t>
            </a:r>
          </a:p>
        </p:txBody>
      </p:sp>
      <p:sp>
        <p:nvSpPr>
          <p:cNvPr id="33" name="Prostokąt: zaokrąglone rogi 32">
            <a:extLst>
              <a:ext uri="{FF2B5EF4-FFF2-40B4-BE49-F238E27FC236}">
                <a16:creationId xmlns:a16="http://schemas.microsoft.com/office/drawing/2014/main" id="{FC306E42-2542-4910-9A2F-DEFA2AE882B7}"/>
              </a:ext>
            </a:extLst>
          </p:cNvPr>
          <p:cNvSpPr/>
          <p:nvPr/>
        </p:nvSpPr>
        <p:spPr>
          <a:xfrm>
            <a:off x="7764389" y="1560005"/>
            <a:ext cx="3970412" cy="1325564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27204B23-029E-470E-BA2F-ADF59DF59C4E}"/>
              </a:ext>
            </a:extLst>
          </p:cNvPr>
          <p:cNvSpPr txBox="1"/>
          <p:nvPr/>
        </p:nvSpPr>
        <p:spPr>
          <a:xfrm>
            <a:off x="8272556" y="1590288"/>
            <a:ext cx="34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A5145F"/>
                </a:solidFill>
              </a:rPr>
              <a:t>ZASTAWKI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0809FB9E-FAFB-4A70-9476-9EE954296CF2}"/>
              </a:ext>
            </a:extLst>
          </p:cNvPr>
          <p:cNvSpPr txBox="1"/>
          <p:nvPr/>
        </p:nvSpPr>
        <p:spPr>
          <a:xfrm>
            <a:off x="7794521" y="2027286"/>
            <a:ext cx="40421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Miażdżyca zastawek: </a:t>
            </a:r>
            <a:br>
              <a:rPr lang="pl-PL" sz="2200" dirty="0"/>
            </a:br>
            <a:r>
              <a:rPr lang="pl-PL" sz="2200" dirty="0"/>
              <a:t>aortalnej, </a:t>
            </a:r>
            <a:r>
              <a:rPr lang="pl-PL" sz="2200" dirty="0" err="1"/>
              <a:t>mirtalnej</a:t>
            </a:r>
            <a:endParaRPr lang="pl-PL" sz="2200" dirty="0"/>
          </a:p>
        </p:txBody>
      </p:sp>
      <p:sp>
        <p:nvSpPr>
          <p:cNvPr id="36" name="Prostokąt: zaokrąglone rogi 35">
            <a:extLst>
              <a:ext uri="{FF2B5EF4-FFF2-40B4-BE49-F238E27FC236}">
                <a16:creationId xmlns:a16="http://schemas.microsoft.com/office/drawing/2014/main" id="{B16B2F99-0A40-46E7-AB4D-83D233FEDFFC}"/>
              </a:ext>
            </a:extLst>
          </p:cNvPr>
          <p:cNvSpPr/>
          <p:nvPr/>
        </p:nvSpPr>
        <p:spPr>
          <a:xfrm>
            <a:off x="597663" y="1489274"/>
            <a:ext cx="4156401" cy="986350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35A67EFA-EAF6-442E-86F8-E4305B1E30FD}"/>
              </a:ext>
            </a:extLst>
          </p:cNvPr>
          <p:cNvSpPr txBox="1"/>
          <p:nvPr/>
        </p:nvSpPr>
        <p:spPr>
          <a:xfrm>
            <a:off x="765589" y="1500606"/>
            <a:ext cx="34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A5145F"/>
                </a:solidFill>
              </a:rPr>
              <a:t>ŚRÓDBŁONEK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46D0D61-77AB-47FE-8743-AC1AE7789E0B}"/>
              </a:ext>
            </a:extLst>
          </p:cNvPr>
          <p:cNvSpPr txBox="1"/>
          <p:nvPr/>
        </p:nvSpPr>
        <p:spPr>
          <a:xfrm>
            <a:off x="652415" y="1883499"/>
            <a:ext cx="40421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Uszkodzenie i dysfunkcja</a:t>
            </a:r>
          </a:p>
        </p:txBody>
      </p:sp>
      <p:sp>
        <p:nvSpPr>
          <p:cNvPr id="39" name="Prostokąt: zaokrąglone rogi 38">
            <a:extLst>
              <a:ext uri="{FF2B5EF4-FFF2-40B4-BE49-F238E27FC236}">
                <a16:creationId xmlns:a16="http://schemas.microsoft.com/office/drawing/2014/main" id="{A4AB4ED0-BE5D-4161-AEAD-186889C0070C}"/>
              </a:ext>
            </a:extLst>
          </p:cNvPr>
          <p:cNvSpPr/>
          <p:nvPr/>
        </p:nvSpPr>
        <p:spPr>
          <a:xfrm>
            <a:off x="7764389" y="3295281"/>
            <a:ext cx="4042186" cy="1972431"/>
          </a:xfrm>
          <a:prstGeom prst="roundRect">
            <a:avLst/>
          </a:pr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725207585">
                  <a:custGeom>
                    <a:avLst/>
                    <a:gdLst>
                      <a:gd name="connsiteX0" fmla="*/ 0 w 1346514"/>
                      <a:gd name="connsiteY0" fmla="*/ 85440 h 512630"/>
                      <a:gd name="connsiteX1" fmla="*/ 85440 w 1346514"/>
                      <a:gd name="connsiteY1" fmla="*/ 0 h 512630"/>
                      <a:gd name="connsiteX2" fmla="*/ 673257 w 1346514"/>
                      <a:gd name="connsiteY2" fmla="*/ 0 h 512630"/>
                      <a:gd name="connsiteX3" fmla="*/ 1261074 w 1346514"/>
                      <a:gd name="connsiteY3" fmla="*/ 0 h 512630"/>
                      <a:gd name="connsiteX4" fmla="*/ 1346514 w 1346514"/>
                      <a:gd name="connsiteY4" fmla="*/ 85440 h 512630"/>
                      <a:gd name="connsiteX5" fmla="*/ 1346514 w 1346514"/>
                      <a:gd name="connsiteY5" fmla="*/ 427190 h 512630"/>
                      <a:gd name="connsiteX6" fmla="*/ 1261074 w 1346514"/>
                      <a:gd name="connsiteY6" fmla="*/ 512630 h 512630"/>
                      <a:gd name="connsiteX7" fmla="*/ 673257 w 1346514"/>
                      <a:gd name="connsiteY7" fmla="*/ 512630 h 512630"/>
                      <a:gd name="connsiteX8" fmla="*/ 85440 w 1346514"/>
                      <a:gd name="connsiteY8" fmla="*/ 512630 h 512630"/>
                      <a:gd name="connsiteX9" fmla="*/ 0 w 1346514"/>
                      <a:gd name="connsiteY9" fmla="*/ 427190 h 512630"/>
                      <a:gd name="connsiteX10" fmla="*/ 0 w 1346514"/>
                      <a:gd name="connsiteY10" fmla="*/ 85440 h 5126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46514" h="512630" extrusionOk="0">
                        <a:moveTo>
                          <a:pt x="0" y="85440"/>
                        </a:moveTo>
                        <a:cubicBezTo>
                          <a:pt x="7524" y="41846"/>
                          <a:pt x="32678" y="3798"/>
                          <a:pt x="85440" y="0"/>
                        </a:cubicBezTo>
                        <a:cubicBezTo>
                          <a:pt x="235553" y="-10555"/>
                          <a:pt x="487566" y="-28084"/>
                          <a:pt x="673257" y="0"/>
                        </a:cubicBezTo>
                        <a:cubicBezTo>
                          <a:pt x="858948" y="28084"/>
                          <a:pt x="1130699" y="-2857"/>
                          <a:pt x="1261074" y="0"/>
                        </a:cubicBezTo>
                        <a:cubicBezTo>
                          <a:pt x="1318007" y="-1977"/>
                          <a:pt x="1345447" y="38277"/>
                          <a:pt x="1346514" y="85440"/>
                        </a:cubicBezTo>
                        <a:cubicBezTo>
                          <a:pt x="1358008" y="241013"/>
                          <a:pt x="1334489" y="301510"/>
                          <a:pt x="1346514" y="427190"/>
                        </a:cubicBezTo>
                        <a:cubicBezTo>
                          <a:pt x="1356889" y="479814"/>
                          <a:pt x="1310126" y="510950"/>
                          <a:pt x="1261074" y="512630"/>
                        </a:cubicBezTo>
                        <a:cubicBezTo>
                          <a:pt x="975030" y="508778"/>
                          <a:pt x="953817" y="494539"/>
                          <a:pt x="673257" y="512630"/>
                        </a:cubicBezTo>
                        <a:cubicBezTo>
                          <a:pt x="392697" y="530721"/>
                          <a:pt x="371870" y="532957"/>
                          <a:pt x="85440" y="512630"/>
                        </a:cubicBezTo>
                        <a:cubicBezTo>
                          <a:pt x="33909" y="507789"/>
                          <a:pt x="-4529" y="479486"/>
                          <a:pt x="0" y="427190"/>
                        </a:cubicBezTo>
                        <a:cubicBezTo>
                          <a:pt x="-16517" y="311382"/>
                          <a:pt x="-16657" y="236696"/>
                          <a:pt x="0" y="8544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9D460BC2-1510-4907-881B-4E1A7951247F}"/>
              </a:ext>
            </a:extLst>
          </p:cNvPr>
          <p:cNvSpPr txBox="1"/>
          <p:nvPr/>
        </p:nvSpPr>
        <p:spPr>
          <a:xfrm>
            <a:off x="8005069" y="3329173"/>
            <a:ext cx="3450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A5145F"/>
                </a:solidFill>
              </a:rPr>
              <a:t>ŚCIANY NACZYŃ</a:t>
            </a: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6ABF90E6-44AC-4B12-AD29-F888CA9BFD91}"/>
              </a:ext>
            </a:extLst>
          </p:cNvPr>
          <p:cNvSpPr txBox="1"/>
          <p:nvPr/>
        </p:nvSpPr>
        <p:spPr>
          <a:xfrm>
            <a:off x="7886547" y="3725235"/>
            <a:ext cx="38482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Pogrubienie błony środkowej tętnic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200" dirty="0"/>
              <a:t>Nasilenie sztywności tętnic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B4521674-246C-42CA-8181-A5F604877FB8}"/>
              </a:ext>
            </a:extLst>
          </p:cNvPr>
          <p:cNvSpPr txBox="1"/>
          <p:nvPr/>
        </p:nvSpPr>
        <p:spPr>
          <a:xfrm>
            <a:off x="-397011" y="6419497"/>
            <a:ext cx="11088209" cy="249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Ismaiel A. et al.,  Front. Med. (</a:t>
            </a:r>
            <a:r>
              <a:rPr kumimoji="0" lang="pl-PL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Lausanne</a:t>
            </a:r>
            <a:r>
              <a:rPr kumimoji="0" lang="pl-PL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2019 Sep 13; 6; 202. doi: 10.3389/fmed.2019.00202.</a:t>
            </a:r>
            <a:endParaRPr kumimoji="0" lang="pl-PL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97110CB3-5BF9-4A33-8BB7-EAC6175B0CE4}"/>
              </a:ext>
            </a:extLst>
          </p:cNvPr>
          <p:cNvSpPr txBox="1"/>
          <p:nvPr/>
        </p:nvSpPr>
        <p:spPr>
          <a:xfrm>
            <a:off x="3204326" y="194532"/>
            <a:ext cx="6320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solidFill>
                  <a:srgbClr val="00685C"/>
                </a:solidFill>
              </a:rPr>
              <a:t>Skutki przewlekłego stanu zapalnego i zwiększonej gotowości </a:t>
            </a:r>
            <a:r>
              <a:rPr lang="pl-PL" sz="2400" dirty="0" err="1">
                <a:solidFill>
                  <a:srgbClr val="00685C"/>
                </a:solidFill>
              </a:rPr>
              <a:t>prozakrzepowej</a:t>
            </a:r>
            <a:endParaRPr lang="pl-PL" sz="2400" dirty="0">
              <a:solidFill>
                <a:srgbClr val="00685C"/>
              </a:solidFill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4CF2987-6BE7-D9D5-C241-C95345B859B5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ECEDF0C-014C-CF4F-5E2D-D40963A0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58091" y="6441019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D22DB59C-2DF9-0936-22DD-DD3C8CF5E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611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0B5055-E637-2472-851F-D28806C19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9987FC3-A41D-FFE1-5EC0-D38688C13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4" name="Picture 4" descr="What is Depression? How Can We Overcome It? |">
            <a:extLst>
              <a:ext uri="{FF2B5EF4-FFF2-40B4-BE49-F238E27FC236}">
                <a16:creationId xmlns:a16="http://schemas.microsoft.com/office/drawing/2014/main" id="{9312861C-D113-1B44-DF34-3D4046878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3281" y="-15183"/>
            <a:ext cx="7956239" cy="636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Non-alcoholic fatty liver disease (NAFLD) as a neglected metabolic  companion of psychiatric disorders: common pathways and future approaches |  BMC Medicine | Full Text">
            <a:extLst>
              <a:ext uri="{FF2B5EF4-FFF2-40B4-BE49-F238E27FC236}">
                <a16:creationId xmlns:a16="http://schemas.microsoft.com/office/drawing/2014/main" id="{8F971845-0816-6D9D-F853-76816D0AE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958" y="-15183"/>
            <a:ext cx="5959042" cy="613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987D1DB-B2B6-0EF4-9104-88EC8434DB45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63CC8E8-0A7A-106A-164D-923DAA5DA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E9426CC6-2564-6597-AF1F-C41355970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457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C1536F-9149-821B-35FE-B5C8CD0FB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569" y="0"/>
            <a:ext cx="4840010" cy="1807305"/>
          </a:xfrm>
        </p:spPr>
        <p:txBody>
          <a:bodyPr>
            <a:normAutofit/>
          </a:bodyPr>
          <a:lstStyle/>
          <a:p>
            <a:r>
              <a:rPr lang="pl-PL" sz="4100" dirty="0"/>
              <a:t>Krótkoterminowy wpływ ETOH na układ nerwowy </a:t>
            </a:r>
          </a:p>
        </p:txBody>
      </p:sp>
      <p:pic>
        <p:nvPicPr>
          <p:cNvPr id="18434" name="Picture 2" descr="Anatomy of the Brain: Structures and Their Function">
            <a:extLst>
              <a:ext uri="{FF2B5EF4-FFF2-40B4-BE49-F238E27FC236}">
                <a16:creationId xmlns:a16="http://schemas.microsoft.com/office/drawing/2014/main" id="{5A6B7646-C884-463E-E6E4-122537B30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r="11756"/>
          <a:stretch/>
        </p:blipFill>
        <p:spPr bwMode="auto">
          <a:xfrm>
            <a:off x="21" y="10"/>
            <a:ext cx="5643716" cy="632784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EF6015-8E49-856E-93E9-2F0CB9E8A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022012"/>
            <a:ext cx="5643716" cy="41595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000" b="1" dirty="0">
                <a:solidFill>
                  <a:srgbClr val="00685C"/>
                </a:solidFill>
              </a:rPr>
              <a:t>1. Zaburzenia funkcji neuroprzekaźników:</a:t>
            </a:r>
          </a:p>
          <a:p>
            <a:pPr marL="0" indent="0">
              <a:buNone/>
            </a:pPr>
            <a:r>
              <a:rPr lang="pl-PL" sz="1000" dirty="0"/>
              <a:t>Alkohol oddziałuje na równowagę neuroprzekaźników w mózgu, zwłaszcza kwasu gamma-aminomasłowego (GABA) i glutaminianu. GABA jest neuroprzekaźnikiem hamującym, co oznacza, że alkohol zwiększa jego działanie, co prowadzi do uczucia odprężenia i zmniejszonej reaktywności mózgu. Glutaminian z kolei jest neuroprzekaźnikiem pobudzającym, a alkohol hamuje jego działanie, co skutkuje spowolnionymi reakcjami i osłabieniem zdolności poznawczych.</a:t>
            </a:r>
          </a:p>
          <a:p>
            <a:pPr marL="0" indent="0">
              <a:buNone/>
            </a:pPr>
            <a:r>
              <a:rPr lang="pl-PL" sz="1000" b="1" dirty="0">
                <a:solidFill>
                  <a:srgbClr val="00685C"/>
                </a:solidFill>
              </a:rPr>
              <a:t>2. Upośledzenie funkcji poznawczych:</a:t>
            </a:r>
          </a:p>
          <a:p>
            <a:pPr marL="0" indent="0">
              <a:buNone/>
            </a:pPr>
            <a:r>
              <a:rPr lang="pl-PL" sz="1000" dirty="0"/>
              <a:t>Alkohol zmniejsza zdolność do jasnego myślenia, osłabia pamięć krótkotrwałą, zaburza koncentrację i koordynację ruchową. To dlatego pod wpływem alkoholu trudniej jest podejmować decyzje, a reakcje stają się wolniejsze.</a:t>
            </a:r>
          </a:p>
          <a:p>
            <a:pPr marL="0" indent="0">
              <a:buNone/>
            </a:pPr>
            <a:r>
              <a:rPr lang="pl-PL" sz="1000" b="1" dirty="0">
                <a:solidFill>
                  <a:srgbClr val="00685C"/>
                </a:solidFill>
              </a:rPr>
              <a:t>3. Wpływ na układ nagrody:</a:t>
            </a:r>
          </a:p>
          <a:p>
            <a:pPr marL="0" indent="0">
              <a:buNone/>
            </a:pPr>
            <a:r>
              <a:rPr lang="pl-PL" sz="1000" dirty="0"/>
              <a:t>Alkohol stymuluje uwalnianie dopaminy w układzie nagrody mózgu, co prowadzi do uczucia euforii. To uczucie przyjemności może skłaniać do powtarzania spożycia alkoholu, co w dłuższej perspektywie może prowadzić do uzależnienia.</a:t>
            </a:r>
          </a:p>
          <a:p>
            <a:pPr marL="0" indent="0">
              <a:buNone/>
            </a:pPr>
            <a:r>
              <a:rPr lang="pl-PL" sz="1000" b="1" dirty="0">
                <a:solidFill>
                  <a:srgbClr val="00685C"/>
                </a:solidFill>
              </a:rPr>
              <a:t>4. Zaburzenia koordynacji i mowy:</a:t>
            </a:r>
          </a:p>
          <a:p>
            <a:pPr marL="0" indent="0">
              <a:buNone/>
            </a:pPr>
            <a:r>
              <a:rPr lang="pl-PL" sz="1000" dirty="0"/>
              <a:t>Wpływ alkoholu na móżdżek, odpowiedzialny za koordynację ruchów, prowadzi do zaburzeń równowagi i koordynacji. Osoba pod wpływem alkoholu może mieć trudności z utrzymaniem równowagi i poprawną artykulacją.</a:t>
            </a:r>
          </a:p>
          <a:p>
            <a:pPr marL="0" indent="0">
              <a:buNone/>
            </a:pPr>
            <a:r>
              <a:rPr lang="pl-PL" sz="1000" b="1" dirty="0">
                <a:solidFill>
                  <a:srgbClr val="00685C"/>
                </a:solidFill>
              </a:rPr>
              <a:t>5. Zaburzenia nastroju i zachowania:</a:t>
            </a:r>
          </a:p>
          <a:p>
            <a:pPr marL="0" indent="0">
              <a:buNone/>
            </a:pPr>
            <a:r>
              <a:rPr lang="pl-PL" sz="1000" dirty="0"/>
              <a:t>Alkohol wpływa na układ limbiczny, który reguluje emocje, co może prowadzić do zmienności nastroju, agresji, nadmiernej pewności siebie lub depresji. W większych ilościach może wywoływać stany lękowe, a nawet agresję.</a:t>
            </a:r>
          </a:p>
          <a:p>
            <a:pPr marL="0" indent="0">
              <a:buNone/>
            </a:pPr>
            <a:endParaRPr lang="pl-PL" sz="100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389CDD4-3DE3-F9F1-EA4D-2F86EFFCCB9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A03FB939-3FF7-503E-E79F-6FC83CD6D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C46BE093-C34D-65C3-BD46-7174BB11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3488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83BC66-0368-A24B-BBD4-FF81930B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569" y="0"/>
            <a:ext cx="4840010" cy="1807305"/>
          </a:xfrm>
        </p:spPr>
        <p:txBody>
          <a:bodyPr>
            <a:normAutofit/>
          </a:bodyPr>
          <a:lstStyle/>
          <a:p>
            <a:r>
              <a:rPr lang="pl-PL" sz="4100" dirty="0"/>
              <a:t>Długoterminowy wpływ ETOH na układ nerwowy </a:t>
            </a:r>
          </a:p>
        </p:txBody>
      </p:sp>
      <p:pic>
        <p:nvPicPr>
          <p:cNvPr id="19458" name="Picture 2" descr="Anatomy of the Brain: Structures and Their Function">
            <a:extLst>
              <a:ext uri="{FF2B5EF4-FFF2-40B4-BE49-F238E27FC236}">
                <a16:creationId xmlns:a16="http://schemas.microsoft.com/office/drawing/2014/main" id="{34F4596D-1B4C-4E42-AA2D-272E54E6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4" r="11756"/>
          <a:stretch/>
        </p:blipFill>
        <p:spPr bwMode="auto">
          <a:xfrm>
            <a:off x="20" y="10"/>
            <a:ext cx="5675223" cy="6363167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FF50E3C-FB26-6C91-B14E-4EE45DB1C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95551"/>
            <a:ext cx="5766620" cy="42887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l-PL" sz="1050" dirty="0">
                <a:solidFill>
                  <a:srgbClr val="00685C"/>
                </a:solidFill>
              </a:rPr>
              <a:t>1</a:t>
            </a:r>
            <a:r>
              <a:rPr lang="pl-PL" sz="1050" b="1" dirty="0">
                <a:solidFill>
                  <a:srgbClr val="00685C"/>
                </a:solidFill>
              </a:rPr>
              <a:t>. Utrata komórek mózgowych:</a:t>
            </a:r>
          </a:p>
          <a:p>
            <a:pPr marL="0" indent="0">
              <a:buNone/>
            </a:pPr>
            <a:r>
              <a:rPr lang="pl-PL" sz="1050" dirty="0"/>
              <a:t>Długotrwałe nadużywanie alkoholu może prowadzić do degeneracji neuronów i zmniejszenia objętości niektórych obszarów mózgu, takich </a:t>
            </a:r>
            <a:r>
              <a:rPr lang="pl-PL" sz="1050" b="1" dirty="0"/>
              <a:t>jak kora przedczołowa, odpowiedzialna za podejmowanie decyzji i kontrolę impulsów.</a:t>
            </a:r>
          </a:p>
          <a:p>
            <a:pPr marL="0" indent="0">
              <a:buNone/>
            </a:pPr>
            <a:r>
              <a:rPr lang="pl-PL" sz="1050" b="1" dirty="0">
                <a:solidFill>
                  <a:srgbClr val="00685C"/>
                </a:solidFill>
              </a:rPr>
              <a:t>2. Zaburzenia pamięci i funkcji poznawczych:</a:t>
            </a:r>
          </a:p>
          <a:p>
            <a:pPr marL="0" indent="0">
              <a:buNone/>
            </a:pPr>
            <a:r>
              <a:rPr lang="pl-PL" sz="1050" dirty="0"/>
              <a:t>Nadużywanie alkoholu może prowadzić do trwałych zaburzeń pamięci, w tym problemów z pamięcią długoterminową. Przykładem może być zespół Korsakowa, spowodowany </a:t>
            </a:r>
            <a:r>
              <a:rPr lang="pl-PL" sz="1050" b="1" dirty="0"/>
              <a:t>niedoborem witaminy B1 (tiaminy) </a:t>
            </a:r>
            <a:r>
              <a:rPr lang="pl-PL" sz="1050" dirty="0"/>
              <a:t>wynikającym z chronicznego spożycia alkoholu, który prowadzi do poważnych problemów z pamięcią i uczeniem się.</a:t>
            </a:r>
          </a:p>
          <a:p>
            <a:pPr marL="0" indent="0">
              <a:buNone/>
            </a:pPr>
            <a:r>
              <a:rPr lang="pl-PL" sz="1050" b="1" dirty="0">
                <a:solidFill>
                  <a:srgbClr val="00685C"/>
                </a:solidFill>
              </a:rPr>
              <a:t>3. Uszkodzenie kory mózgowej:</a:t>
            </a:r>
          </a:p>
          <a:p>
            <a:pPr marL="0" indent="0">
              <a:buNone/>
            </a:pPr>
            <a:r>
              <a:rPr lang="pl-PL" sz="1050" dirty="0"/>
              <a:t>Alkohol może uszkadzać korę mózgową, która odpowiada za myślenie, percepcję, zdolności językowe i motoryczne. To może prowadzić do trwałego osłabienia tych zdolności.</a:t>
            </a:r>
          </a:p>
          <a:p>
            <a:pPr marL="0" indent="0">
              <a:buNone/>
            </a:pPr>
            <a:r>
              <a:rPr lang="pl-PL" sz="1100" b="1" dirty="0">
                <a:solidFill>
                  <a:srgbClr val="00685C"/>
                </a:solidFill>
              </a:rPr>
              <a:t>4. Zaburzenia emocjonalne:</a:t>
            </a:r>
          </a:p>
          <a:p>
            <a:pPr marL="0" indent="0">
              <a:buNone/>
            </a:pPr>
            <a:r>
              <a:rPr lang="pl-PL" sz="1050" dirty="0"/>
              <a:t>Długotrwałe spożywanie alkoholu często wiąże się z rozwojem problemów emocjonalnych, takich jak depresja, lęk czy chroniczny stres. Alkohol początkowo może tłumić te emocje, ale w miarę rozwijania się uzależnienia problemy te stają się coraz bardziej wyraźne.</a:t>
            </a:r>
          </a:p>
          <a:p>
            <a:pPr marL="0" indent="0">
              <a:buNone/>
            </a:pPr>
            <a:r>
              <a:rPr lang="pl-PL" sz="1050" b="1" dirty="0">
                <a:solidFill>
                  <a:srgbClr val="00685C"/>
                </a:solidFill>
              </a:rPr>
              <a:t>5. Zwiększone ryzyko uzależnienia:</a:t>
            </a:r>
          </a:p>
          <a:p>
            <a:pPr marL="0" indent="0">
              <a:buNone/>
            </a:pPr>
            <a:r>
              <a:rPr lang="pl-PL" sz="1050" dirty="0"/>
              <a:t>Alkohol wpływa na struktury mózgu związane z mechanizmami uzależnienia, takie jak jądro półleżące i inne elementy układu nagrody. Z czasem mózg adaptuje się do obecności alkoholu, co prowadzi do tolerancji (potrzeba spożycia większych ilości, aby uzyskać ten sam efekt) i rozwoju uzależnienia od alkoholu.</a:t>
            </a:r>
          </a:p>
          <a:p>
            <a:endParaRPr lang="pl-PL" sz="1050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1164DD7-F383-6B9D-9142-0069F75969A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E9C5F8C5-66F9-2CF4-AAC7-3E29CF83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9F68DEB7-1B82-189A-20C2-6D17B4BD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42815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F3C2AD-C648-6108-7A7A-0796C3DE6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5251316" cy="1807305"/>
          </a:xfrm>
        </p:spPr>
        <p:txBody>
          <a:bodyPr>
            <a:normAutofit/>
          </a:bodyPr>
          <a:lstStyle/>
          <a:p>
            <a:r>
              <a:rPr lang="pl-PL" dirty="0"/>
              <a:t>Neurotoksyczność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5F0F73-BEC2-6C10-B081-7FD9177A89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2012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/>
              <a:t>Alkohol </a:t>
            </a:r>
            <a:r>
              <a:rPr lang="pl-PL" sz="2000" b="1" dirty="0"/>
              <a:t>ma działanie neurotoksyczne</a:t>
            </a:r>
            <a:r>
              <a:rPr lang="pl-PL" sz="2000" dirty="0"/>
              <a:t>, prowadzi to do śmierci komórek nerwowych i uszkodzeń, które mogą mieć trwałe skutki na zdolności poznawcze, pamięć i kontrolę nad emocjami.</a:t>
            </a:r>
          </a:p>
          <a:p>
            <a:pPr marL="0" indent="0">
              <a:buNone/>
            </a:pPr>
            <a:r>
              <a:rPr lang="pl-PL" sz="2000" dirty="0"/>
              <a:t>Alkohol </a:t>
            </a:r>
            <a:r>
              <a:rPr lang="pl-PL" sz="2000" b="1" dirty="0"/>
              <a:t>działa depresyjnie na układ nerwowy</a:t>
            </a:r>
            <a:r>
              <a:rPr lang="pl-PL" sz="2000" dirty="0"/>
              <a:t>, upośledzając funkcje mózgu zarówno w krótkim okresie (zaburzenia koordynacji, myślenia, emocji), jak i w długim okresie (uszkodzenie neuronów, utrata pamięci, rozwój uzależnienia).</a:t>
            </a:r>
          </a:p>
          <a:p>
            <a:endParaRPr lang="pl-PL" sz="2000" dirty="0"/>
          </a:p>
        </p:txBody>
      </p:sp>
      <p:pic>
        <p:nvPicPr>
          <p:cNvPr id="20482" name="Picture 2" descr="Anatomy of the Brain: Structures and Their Function">
            <a:extLst>
              <a:ext uri="{FF2B5EF4-FFF2-40B4-BE49-F238E27FC236}">
                <a16:creationId xmlns:a16="http://schemas.microsoft.com/office/drawing/2014/main" id="{5B073E5B-995F-01D7-9D61-16B5E4CF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r="12501"/>
          <a:stretch/>
        </p:blipFill>
        <p:spPr bwMode="auto">
          <a:xfrm>
            <a:off x="6678585" y="10"/>
            <a:ext cx="5513415" cy="6341155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C467175-A622-3FE2-75C8-71981A1E413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431C0C8D-8F64-3ECD-7623-D4A74C211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D6D93CC0-E05A-4B28-8DC8-E468858D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95470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37927-48C5-EA63-0D77-4FBDC59BE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C256217-0C9E-E865-8E26-BC3BE24A2F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(&#10;A&#10;) Case and (&#10;B&#10;) control: Bicaudate index—minimum width of lateral ventricles/inner skull diameter at that level) values 0.16 and 0.10, respectively.">
            <a:extLst>
              <a:ext uri="{FF2B5EF4-FFF2-40B4-BE49-F238E27FC236}">
                <a16:creationId xmlns:a16="http://schemas.microsoft.com/office/drawing/2014/main" id="{CE793170-DEA7-2A1D-E728-D6158C3F0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7" y="0"/>
            <a:ext cx="10552942" cy="6287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84D6F24-C9DA-3E71-7088-60390C05D39B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ymbol zastępczy stopki 3">
            <a:extLst>
              <a:ext uri="{FF2B5EF4-FFF2-40B4-BE49-F238E27FC236}">
                <a16:creationId xmlns:a16="http://schemas.microsoft.com/office/drawing/2014/main" id="{05248515-2685-B50D-920F-43C6F8D14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303B99FB-F5D5-D52E-2598-DDFB7FAE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60" y="6459787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39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671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B8FC85DE-682C-E673-50B0-C66CD5D1DB53}"/>
              </a:ext>
            </a:extLst>
          </p:cNvPr>
          <p:cNvSpPr/>
          <p:nvPr/>
        </p:nvSpPr>
        <p:spPr>
          <a:xfrm>
            <a:off x="-22978" y="-1"/>
            <a:ext cx="12192000" cy="6254885"/>
          </a:xfrm>
          <a:prstGeom prst="rect">
            <a:avLst/>
          </a:prstGeom>
          <a:solidFill>
            <a:srgbClr val="FFFDF9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AB039D5-0579-DD56-FBC3-587C48A4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</a:t>
            </a:fld>
            <a:endParaRPr lang="en-GB"/>
          </a:p>
        </p:txBody>
      </p:sp>
      <p:pic>
        <p:nvPicPr>
          <p:cNvPr id="1026" name="Picture 2" descr="Wygenerowany obraz">
            <a:extLst>
              <a:ext uri="{FF2B5EF4-FFF2-40B4-BE49-F238E27FC236}">
                <a16:creationId xmlns:a16="http://schemas.microsoft.com/office/drawing/2014/main" id="{2EA4F3C7-91EE-51B6-3B04-8AC32A07C8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9" t="30470" r="4165" b="40938"/>
          <a:stretch/>
        </p:blipFill>
        <p:spPr bwMode="auto">
          <a:xfrm>
            <a:off x="450435" y="2263253"/>
            <a:ext cx="11245174" cy="23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2CEF8060-6D1E-AE1C-8378-4F1DC9F6DC7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5F19FC0-9A99-F1BA-C05E-391D0038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52" y="339214"/>
            <a:ext cx="10552940" cy="944838"/>
          </a:xfrm>
        </p:spPr>
        <p:txBody>
          <a:bodyPr/>
          <a:lstStyle/>
          <a:p>
            <a:r>
              <a:rPr lang="pl-PL" dirty="0"/>
              <a:t>Alkohol na przestrzeni historii…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E6C940E2-F16F-D0FD-828D-EC8F1E5B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6175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67451-0136-9409-CBC9-5C38C2C55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C2D152C9-4CB0-EB49-6123-19D4160F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LFA - </a:t>
            </a:r>
            <a:r>
              <a:rPr lang="pl-PL" dirty="0" err="1"/>
              <a:t>Logframe</a:t>
            </a:r>
            <a:r>
              <a:rPr lang="pl-PL" dirty="0"/>
              <a:t> Analysis Struktura i metodologia</a:t>
            </a:r>
            <a:endParaRPr lang="en-GB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C40C20E-3941-ED41-CE2F-D089C2DC54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088C43B-E5BC-F83A-0ED6-3699E61CC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40</a:t>
            </a:fld>
            <a:endParaRPr lang="en-GB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3DBD150-D252-5D96-94C1-40739DFDD79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5122" name="Picture 2" descr="Wygenerowany obraz">
            <a:extLst>
              <a:ext uri="{FF2B5EF4-FFF2-40B4-BE49-F238E27FC236}">
                <a16:creationId xmlns:a16="http://schemas.microsoft.com/office/drawing/2014/main" id="{E889B130-D0EB-DC04-3C40-45FD4D99F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13204" r="16819" b="39159"/>
          <a:stretch/>
        </p:blipFill>
        <p:spPr bwMode="auto">
          <a:xfrm>
            <a:off x="781235" y="758952"/>
            <a:ext cx="2814222" cy="196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8660F1D8-75E5-7EE8-7E87-D3C2D75D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9690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4793E-01DA-8FB0-C844-542F189A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ADCA9C5F-F3E0-0D2F-D2E9-030AC87F791C}"/>
              </a:ext>
            </a:extLst>
          </p:cNvPr>
          <p:cNvSpPr/>
          <p:nvPr/>
        </p:nvSpPr>
        <p:spPr>
          <a:xfrm>
            <a:off x="334964" y="975522"/>
            <a:ext cx="11672991" cy="53088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8380E1-5B3F-383A-A9A3-3662ED0F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5F117F7-0578-0992-51C4-CDE27B982D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059" y="848374"/>
            <a:ext cx="10552941" cy="435975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b="1" dirty="0">
                <a:solidFill>
                  <a:srgbClr val="00685C"/>
                </a:solidFill>
              </a:rPr>
              <a:t>Cel zastosowania LFA w pracy:</a:t>
            </a:r>
            <a:endParaRPr lang="pl-PL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Uporządkowanie działań związanych z ograniczaniem spożycia alkoholu</a:t>
            </a:r>
            <a:r>
              <a:rPr lang="pl-PL" sz="1200" dirty="0"/>
              <a:t> w Polsce – od celów ogólnych po konkretne działania operacyjne.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Wzmocnienie przejrzystości i efektywności</a:t>
            </a:r>
            <a:r>
              <a:rPr lang="pl-PL" sz="1200" dirty="0"/>
              <a:t> planowanych interwencji zdrowia publicznego.</a:t>
            </a:r>
          </a:p>
          <a:p>
            <a:pPr>
              <a:buNone/>
            </a:pPr>
            <a:r>
              <a:rPr lang="pl-PL" b="1" dirty="0">
                <a:solidFill>
                  <a:srgbClr val="00685C"/>
                </a:solidFill>
              </a:rPr>
              <a:t>Kluczowe elementy struktury LFA:</a:t>
            </a:r>
            <a:endParaRPr lang="pl-PL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Cel nadrzędny (</a:t>
            </a:r>
            <a:r>
              <a:rPr lang="pl-PL" sz="1200" b="1" dirty="0" err="1"/>
              <a:t>impact</a:t>
            </a:r>
            <a:r>
              <a:rPr lang="pl-PL" sz="1200" b="1" dirty="0"/>
              <a:t>):</a:t>
            </a:r>
            <a:r>
              <a:rPr lang="pl-PL" sz="1200" dirty="0"/>
              <a:t> Poprawa zdrowia publicznego i redukcja społecznych i ekonomicznych skutków nadużywania alkoholu.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Cel projektu (</a:t>
            </a:r>
            <a:r>
              <a:rPr lang="pl-PL" sz="1200" b="1" dirty="0" err="1"/>
              <a:t>outcome</a:t>
            </a:r>
            <a:r>
              <a:rPr lang="pl-PL" sz="1200" b="1" dirty="0"/>
              <a:t>):</a:t>
            </a:r>
            <a:r>
              <a:rPr lang="pl-PL" sz="1200" dirty="0"/>
              <a:t> Zmniejszenie poziomu konsumpcji alkoholu w Polsce – zwłaszcza wśród młodzieży i grup ryzyka.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Rezultaty (</a:t>
            </a:r>
            <a:r>
              <a:rPr lang="pl-PL" sz="1200" b="1" dirty="0" err="1"/>
              <a:t>outputs</a:t>
            </a:r>
            <a:r>
              <a:rPr lang="pl-PL" sz="1200" b="1" dirty="0"/>
              <a:t>):</a:t>
            </a:r>
            <a:endParaRPr lang="pl-PL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/>
              <a:t>Zaostrzenie regulacji prawnych dot. reklamy i dostępności alkoholu.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/>
              <a:t>Wdrożenie programów profilaktycznych i edukacyjnych.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/>
              <a:t>Propozycja wdrożenia MUP – minimalnej ceny jednostkowej.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Działania (</a:t>
            </a:r>
            <a:r>
              <a:rPr lang="pl-PL" sz="1200" b="1" dirty="0" err="1"/>
              <a:t>activities</a:t>
            </a:r>
            <a:r>
              <a:rPr lang="pl-PL" sz="1200" b="1" dirty="0"/>
              <a:t>):</a:t>
            </a:r>
            <a:endParaRPr lang="pl-PL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pl-PL" sz="1200" dirty="0"/>
              <a:t>Przegląd legislacji, konsultacje społeczne, kampanie informacyjne, szkolenia lokalnych decydentów.</a:t>
            </a:r>
          </a:p>
          <a:p>
            <a:pPr>
              <a:buNone/>
            </a:pPr>
            <a:r>
              <a:rPr lang="pl-PL" b="1" dirty="0">
                <a:solidFill>
                  <a:srgbClr val="00685C"/>
                </a:solidFill>
              </a:rPr>
              <a:t>Narzędzia wsparcia:</a:t>
            </a:r>
            <a:endParaRPr lang="pl-PL" dirty="0">
              <a:solidFill>
                <a:srgbClr val="00685C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Drzewo problemów i drzewo celów</a:t>
            </a:r>
            <a:r>
              <a:rPr lang="pl-PL" sz="1200" dirty="0"/>
              <a:t> – identyfikacja pierwotnych przyczyn nadużywania alkoholu i planowanie interwencji.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1200" b="1" dirty="0"/>
              <a:t>Analiza interesariuszy</a:t>
            </a:r>
            <a:r>
              <a:rPr lang="pl-PL" sz="1200" dirty="0"/>
              <a:t> – uwzględnienie głównych aktorów: rządu, NGO, sektora alkoholowego, środowisk medycznych i lokalnych społeczności.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FA46BE-79E4-6363-965C-F9A8F52E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41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CB9D5534-5811-5AF4-C966-F39BF8168661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pic>
        <p:nvPicPr>
          <p:cNvPr id="6146" name="Picture 2" descr="Wygenerowany obraz">
            <a:extLst>
              <a:ext uri="{FF2B5EF4-FFF2-40B4-BE49-F238E27FC236}">
                <a16:creationId xmlns:a16="http://schemas.microsoft.com/office/drawing/2014/main" id="{1DB9BD45-DDD8-C15F-FFDC-686A889A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03"/>
            <a:ext cx="1059946" cy="105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stopki 3">
            <a:extLst>
              <a:ext uri="{FF2B5EF4-FFF2-40B4-BE49-F238E27FC236}">
                <a16:creationId xmlns:a16="http://schemas.microsoft.com/office/drawing/2014/main" id="{F6368E88-B811-3F73-CE4C-1208C71EE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29929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42BF7-937A-C339-630B-38FD5AAA9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7666E92-B092-0F52-A73F-ADBAE885B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ekonomiczna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8CA8553-537A-3013-DFDA-2768B5C6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42</a:t>
            </a:fld>
            <a:endParaRPr lang="en-GB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5C59726-B0F9-6338-A50E-830E520D09C9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C140991-798D-8C2B-1999-979ADA7DE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1" r="14215" b="37011"/>
          <a:stretch/>
        </p:blipFill>
        <p:spPr bwMode="auto">
          <a:xfrm>
            <a:off x="923278" y="180250"/>
            <a:ext cx="3445522" cy="306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stopki 3">
            <a:extLst>
              <a:ext uri="{FF2B5EF4-FFF2-40B4-BE49-F238E27FC236}">
                <a16:creationId xmlns:a16="http://schemas.microsoft.com/office/drawing/2014/main" id="{E1DDCA4A-381D-C241-6DE3-C71C036FE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7016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29EB2-FE3D-A9E8-649D-C919AC3448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3AE39-EC74-AFBB-5984-B011630F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1550330" cy="1450757"/>
          </a:xfrm>
        </p:spPr>
        <p:txBody>
          <a:bodyPr/>
          <a:lstStyle/>
          <a:p>
            <a:r>
              <a:rPr lang="pl-PL" dirty="0"/>
              <a:t>Spożycie alkoholu w Polsce  </a:t>
            </a:r>
            <a:br>
              <a:rPr lang="pl-PL" dirty="0"/>
            </a:br>
            <a:r>
              <a:rPr lang="pl-PL" dirty="0"/>
              <a:t>Dane epidemiologiczne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45A9317-F3D9-2428-30A5-4EC532D8BC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529" y="2472267"/>
            <a:ext cx="10552941" cy="292946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Średnie roczne spożycie: </a:t>
            </a:r>
            <a:r>
              <a:rPr lang="pl-PL" b="1" dirty="0"/>
              <a:t>ok. 9 litrów 100% alkoholu/osobę</a:t>
            </a:r>
            <a:r>
              <a:rPr lang="pl-PL" dirty="0"/>
              <a:t>, spadek do 8,93 l w 2023 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Dominująca forma konsumpcji: </a:t>
            </a:r>
            <a:r>
              <a:rPr lang="pl-PL" b="1" dirty="0"/>
              <a:t>piwo</a:t>
            </a:r>
            <a:r>
              <a:rPr lang="pl-PL" dirty="0"/>
              <a:t> (ponad połowa spożycia).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80% dorosłych i 47% młodzieży 16-letniej spożywa alkohol.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b="1" dirty="0"/>
              <a:t>Trendy</a:t>
            </a:r>
            <a:r>
              <a:rPr lang="pl-PL" dirty="0"/>
              <a:t>: wzrost popularności alkoholi wysokoprocentowych (whisky, gin, rum), wzrost rynku piw bezalkoholowych.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Problem dostępności: 1 punkt sprzedaży na </a:t>
            </a:r>
            <a:r>
              <a:rPr lang="pl-PL" b="1" dirty="0"/>
              <a:t>301 mieszkańców</a:t>
            </a:r>
            <a:r>
              <a:rPr lang="pl-PL" dirty="0"/>
              <a:t> (WHO rekomenduje 1000).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/>
              <a:t>Dostępność ekonomiczna na wysokim poziomie. </a:t>
            </a:r>
          </a:p>
          <a:p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339277-A239-6D8E-447F-D8F6112D9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ADE348A-FA10-F0D1-A901-31199E26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43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5F0E3688-6408-C154-5247-EAEC321278AA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33695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7C6C2EE-C49F-D21D-D7DA-15E05394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509138-C08C-97CE-8103-7706930E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44</a:t>
            </a:fld>
            <a:endParaRPr lang="en-GB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D14B7A10-6A1F-9299-DA9A-97694343A22A}"/>
              </a:ext>
            </a:extLst>
          </p:cNvPr>
          <p:cNvSpPr/>
          <p:nvPr/>
        </p:nvSpPr>
        <p:spPr>
          <a:xfrm>
            <a:off x="0" y="-26992"/>
            <a:ext cx="12192000" cy="6438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E295E08-B2BD-84E0-A108-068FB22CF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00" y="411756"/>
            <a:ext cx="9556200" cy="5457338"/>
          </a:xfrm>
          <a:prstGeom prst="roundRect">
            <a:avLst>
              <a:gd name="adj" fmla="val 1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4375BA-9DC2-1395-CAF2-81248A052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970" y="5933607"/>
            <a:ext cx="10552941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050" dirty="0">
                <a:solidFill>
                  <a:schemeClr val="bg1"/>
                </a:solidFill>
              </a:rPr>
              <a:t>Źródło: Dostępność ekonomiczna napojów alkoholowych, Krajowe Centrum Przeciwdziałania Uzależnieniom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D898593-268A-BDC7-BCDC-0C5418BBD114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2512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7D842E-DA51-4B5F-15DA-C12B38F45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F8F17634-69D4-B08A-3720-E6566272EB30}"/>
              </a:ext>
            </a:extLst>
          </p:cNvPr>
          <p:cNvSpPr/>
          <p:nvPr/>
        </p:nvSpPr>
        <p:spPr>
          <a:xfrm>
            <a:off x="0" y="-26992"/>
            <a:ext cx="12192000" cy="6438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EE45A5C-9742-8C99-7C91-31B5D968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E379B9-C3AB-8E30-3503-97C8DECB4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45</a:t>
            </a:fld>
            <a:endParaRPr lang="en-GB"/>
          </a:p>
        </p:txBody>
      </p:sp>
      <p:pic>
        <p:nvPicPr>
          <p:cNvPr id="2" name="Obraz 1" descr="Obraz zawierający tekst, zrzut ekranu, Wielobarwność, Równolegl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119E098-8459-825F-02EA-D2B516EFE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909" y="807790"/>
            <a:ext cx="9008181" cy="5286051"/>
          </a:xfrm>
          <a:prstGeom prst="rect">
            <a:avLst/>
          </a:prstGeom>
        </p:spPr>
      </p:pic>
      <p:sp>
        <p:nvSpPr>
          <p:cNvPr id="7" name="Tytuł 1">
            <a:extLst>
              <a:ext uri="{FF2B5EF4-FFF2-40B4-BE49-F238E27FC236}">
                <a16:creationId xmlns:a16="http://schemas.microsoft.com/office/drawing/2014/main" id="{19AFAE48-D257-E7A5-0A65-B9509EAFB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91" y="100790"/>
            <a:ext cx="11550330" cy="710819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</a:rPr>
              <a:t>Struktura spożywania alkoholu w Polsce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CC49786D-EFFF-5EA6-F2FB-86CD724CF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8291" y="6174173"/>
            <a:ext cx="10552941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050" dirty="0">
                <a:solidFill>
                  <a:schemeClr val="bg1"/>
                </a:solidFill>
              </a:rPr>
              <a:t>Źródło: Struktura spożycia napojów alkoholowych, Krajowe Centrum Przeciwdziałania Uzależnieniom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9FC5140-F52C-043F-AAA2-CFD68470675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09162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B3546-2EC6-2994-F9CE-7BF9CEC06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5CAA5B9C-49CA-B07D-41EB-10BA233BC395}"/>
              </a:ext>
            </a:extLst>
          </p:cNvPr>
          <p:cNvSpPr/>
          <p:nvPr/>
        </p:nvSpPr>
        <p:spPr>
          <a:xfrm>
            <a:off x="0" y="-26992"/>
            <a:ext cx="12192000" cy="64385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2B2B451-021A-BE2E-3790-6FF7B5918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7D690F-3B27-34F2-F360-0F0BCD3E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46</a:t>
            </a:fld>
            <a:endParaRPr lang="en-GB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35993E5-303F-AFA3-8B48-267549E3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714" y="192527"/>
            <a:ext cx="7838746" cy="5949585"/>
          </a:xfrm>
          <a:prstGeom prst="roundRect">
            <a:avLst>
              <a:gd name="adj" fmla="val 215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B036EF-A902-CE95-4291-39DC4E6C1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870" y="6142112"/>
            <a:ext cx="10552941" cy="36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050" dirty="0">
                <a:solidFill>
                  <a:schemeClr val="bg1"/>
                </a:solidFill>
              </a:rPr>
              <a:t>Źródło: Dostępność ekonomiczna napojów alkoholowych, Krajowe Centrum Przeciwdziałania 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09E0F7D-BEB8-EEB8-DCCD-0F1217883D68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18343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CCF04C-C4E2-B4E1-EE61-FC04E235D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95A6AF-3AD2-0F29-9EF5-E5690F07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Dochody</a:t>
            </a:r>
            <a:r>
              <a:rPr lang="en-US" dirty="0"/>
              <a:t> </a:t>
            </a:r>
            <a:r>
              <a:rPr lang="en-US" dirty="0" err="1"/>
              <a:t>państwa</a:t>
            </a:r>
            <a:r>
              <a:rPr lang="en-US" dirty="0"/>
              <a:t> z </a:t>
            </a:r>
            <a:r>
              <a:rPr lang="en-US" dirty="0" err="1"/>
              <a:t>alkoholu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90BBF4A2-A20B-40E3-B672-5907BB573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9F8F67D-8BF2-3DB2-B50F-83F1F886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47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D3AC5F4-2364-46A4-B85D-F0DF0F4CF8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3567" y="2636800"/>
            <a:ext cx="8911414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Łączne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dochody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: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ok. 15–16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rocznie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00685C"/>
              </a:solidFill>
              <a:effectLst/>
              <a:latin typeface="Trebuchet MS (Tekst podstawow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Akcyza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14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Zezwolenia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sprzedaż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1,1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l-PL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O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płata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od „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małpek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”: ok. 563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Luka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fiskalna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wpływy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pokrywają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tylko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~8%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społecznych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Branża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alkoholowa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zatrudnia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wprost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pośrednio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ponad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200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tys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osób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DCFE1AAE-E44B-B472-025B-603AC9D79869}"/>
              </a:ext>
            </a:extLst>
          </p:cNvPr>
          <p:cNvSpPr/>
          <p:nvPr/>
        </p:nvSpPr>
        <p:spPr>
          <a:xfrm>
            <a:off x="11823911" y="6428450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24998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0367E-F05C-3D1F-F339-578F19163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8F71CE0-F4F3-A0D4-565B-8142D2C6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9C8152D-41FF-6515-30B5-9DBDA5D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48</a:t>
            </a:fld>
            <a:endParaRPr lang="en-GB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62715129-E20D-891E-1984-5C9B1EA8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92" y="1811546"/>
            <a:ext cx="10086615" cy="4183811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22A52D69-3762-D097-CF32-C5A1BA53C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6" y="739775"/>
            <a:ext cx="11106765" cy="632462"/>
          </a:xfrm>
        </p:spPr>
        <p:txBody>
          <a:bodyPr>
            <a:normAutofit/>
          </a:bodyPr>
          <a:lstStyle/>
          <a:p>
            <a:r>
              <a:rPr lang="pl-PL" sz="3600" dirty="0"/>
              <a:t>Stawki podatku akcyzowego od napojów alkoholowych</a:t>
            </a:r>
          </a:p>
        </p:txBody>
      </p:sp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AE3BE1BB-26AB-66C6-DC98-E4CC7609F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477" y="6045009"/>
            <a:ext cx="10552941" cy="365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050" dirty="0"/>
              <a:t>Źródło: K.A. Obłąkowska, A. Bartoszewicz, Podatek akcyzowy od napojów alkoholowych w Polsce w świetle opinii społecznej i wskaźników polityki alkoholowej – obraz dla polityki społeczno-gospodarczej</a:t>
            </a: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E93553B-C6A1-1EF1-8E94-59A792D4099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7099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65D3A-1657-EACD-991B-E9CE6B975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1783B67-7857-56CE-1AD5-5B83D77F7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E7AD985-5821-DED6-B7E1-C53FDAC4A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49</a:t>
            </a:fld>
            <a:endParaRPr lang="en-GB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E737D492-03B4-6AB0-FBF5-1852E8111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521" y="368300"/>
            <a:ext cx="11368434" cy="1216662"/>
          </a:xfrm>
        </p:spPr>
        <p:txBody>
          <a:bodyPr>
            <a:noAutofit/>
          </a:bodyPr>
          <a:lstStyle/>
          <a:p>
            <a:pPr algn="ctr"/>
            <a:r>
              <a:rPr lang="pl-PL" sz="3200" dirty="0"/>
              <a:t>Udział poszczególnych wyrobów alkoholowych we wpływach akcyzowych i strukturze spożycia czystego alkoholu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F10BEE47-A029-3697-098F-1FBCAF9D76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4876" r="1000" b="9574"/>
          <a:stretch/>
        </p:blipFill>
        <p:spPr bwMode="auto">
          <a:xfrm>
            <a:off x="1422590" y="2180327"/>
            <a:ext cx="9346819" cy="2963173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BE46D6A-43C7-CA8A-64BA-3F2E6830F1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717" y="5841091"/>
            <a:ext cx="10552941" cy="3651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l-PL" sz="1050" dirty="0"/>
              <a:t>Źródło: K.A. Obłąkowska, A. Bartoszewicz, Podatek akcyzowy od napojów alkoholowych w Polsce w świetle opinii społecznej i wskaźników polityki alkoholowej – obraz dla polityki społeczno-gospodarczej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B0A703F-718A-A39B-A20F-291CE7D9CF36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4092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0AA79-5BCA-FB36-AB0B-0AF8CFEB7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id="{357755A1-3559-FF91-9ED5-82100B21C76B}"/>
              </a:ext>
            </a:extLst>
          </p:cNvPr>
          <p:cNvSpPr/>
          <p:nvPr/>
        </p:nvSpPr>
        <p:spPr>
          <a:xfrm>
            <a:off x="116170" y="9939"/>
            <a:ext cx="12192000" cy="6341165"/>
          </a:xfrm>
          <a:prstGeom prst="rect">
            <a:avLst/>
          </a:prstGeom>
          <a:solidFill>
            <a:srgbClr val="FFFDF9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. Damerow, </a:t>
            </a:r>
            <a:r>
              <a:rPr lang="en-US" i="1" dirty="0"/>
              <a:t>Sumerian Beer: The Origins of Brewing Technology in Ancient Mesopotamia</a:t>
            </a:r>
            <a:r>
              <a:rPr lang="en-US" dirty="0"/>
              <a:t>, “Cuneiform Digital Library Journal” 2012, no. 2.</a:t>
            </a:r>
            <a:endParaRPr lang="pl-PL" dirty="0"/>
          </a:p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FC3CD32-D8B3-E4C7-8A6E-A9142E5C4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</a:t>
            </a:fld>
            <a:endParaRPr lang="en-GB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96EF42F3-2692-230F-5F17-0B138A1B500E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B8B8511-45EE-17D0-216E-5DFF8970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52" y="339214"/>
            <a:ext cx="10552940" cy="944838"/>
          </a:xfrm>
        </p:spPr>
        <p:txBody>
          <a:bodyPr/>
          <a:lstStyle/>
          <a:p>
            <a:r>
              <a:rPr lang="pl-PL" dirty="0"/>
              <a:t>… ale czy tak wiele się zmieniło?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06F0A12E-9001-9C2F-F75F-B87489023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682D76-970D-D7FE-7198-235223941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0" t="4133" r="17547" b="45719"/>
          <a:stretch>
            <a:fillRect/>
          </a:stretch>
        </p:blipFill>
        <p:spPr>
          <a:xfrm>
            <a:off x="796552" y="1893834"/>
            <a:ext cx="5424479" cy="3004428"/>
          </a:xfrm>
          <a:prstGeom prst="roundRect">
            <a:avLst>
              <a:gd name="adj" fmla="val 740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11F834B-FF27-1775-D3B9-9AC1B6783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531" y="1826097"/>
            <a:ext cx="4726954" cy="3139902"/>
          </a:xfrm>
          <a:prstGeom prst="roundRect">
            <a:avLst>
              <a:gd name="adj" fmla="val 717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E47A361-D38E-8873-56EB-D2F4AE3C369B}"/>
              </a:ext>
            </a:extLst>
          </p:cNvPr>
          <p:cNvSpPr txBox="1"/>
          <p:nvPr/>
        </p:nvSpPr>
        <p:spPr>
          <a:xfrm>
            <a:off x="116170" y="5867509"/>
            <a:ext cx="11396250" cy="473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6000"/>
              </a:lnSpc>
              <a:spcAft>
                <a:spcPts val="800"/>
              </a:spcAft>
            </a:pP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Damerow, </a:t>
            </a:r>
            <a:r>
              <a:rPr lang="en-US" sz="11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Sumerian Beer: The Origins of Brewing Technology in Ancient Mesopotamia</a:t>
            </a: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“Cuneiform Digital Library Journal” 2012, no. 2.</a:t>
            </a:r>
            <a:b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Opracowanie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własne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l-PL" sz="1600" dirty="0">
              <a:effectLst/>
              <a:latin typeface="Aptos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082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>
            <a:extLst>
              <a:ext uri="{FF2B5EF4-FFF2-40B4-BE49-F238E27FC236}">
                <a16:creationId xmlns:a16="http://schemas.microsoft.com/office/drawing/2014/main" id="{FEBDC408-01A7-E565-3088-0B1679EDC925}"/>
              </a:ext>
            </a:extLst>
          </p:cNvPr>
          <p:cNvSpPr/>
          <p:nvPr/>
        </p:nvSpPr>
        <p:spPr>
          <a:xfrm>
            <a:off x="591552" y="483079"/>
            <a:ext cx="11008895" cy="5450306"/>
          </a:xfrm>
          <a:prstGeom prst="roundRect">
            <a:avLst/>
          </a:prstGeom>
          <a:solidFill>
            <a:schemeClr val="bg1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D10D89CA-D1CF-42F2-FC3D-C2A65642D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1496454"/>
              </p:ext>
            </p:extLst>
          </p:nvPr>
        </p:nvGraphicFramePr>
        <p:xfrm>
          <a:off x="1409698" y="1407694"/>
          <a:ext cx="9372601" cy="3256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4326">
                  <a:extLst>
                    <a:ext uri="{9D8B030D-6E8A-4147-A177-3AD203B41FA5}">
                      <a16:colId xmlns:a16="http://schemas.microsoft.com/office/drawing/2014/main" val="789435217"/>
                    </a:ext>
                  </a:extLst>
                </a:gridCol>
                <a:gridCol w="6249870">
                  <a:extLst>
                    <a:ext uri="{9D8B030D-6E8A-4147-A177-3AD203B41FA5}">
                      <a16:colId xmlns:a16="http://schemas.microsoft.com/office/drawing/2014/main" val="3950420537"/>
                    </a:ext>
                  </a:extLst>
                </a:gridCol>
                <a:gridCol w="2498405">
                  <a:extLst>
                    <a:ext uri="{9D8B030D-6E8A-4147-A177-3AD203B41FA5}">
                      <a16:colId xmlns:a16="http://schemas.microsoft.com/office/drawing/2014/main" val="50143206"/>
                    </a:ext>
                  </a:extLst>
                </a:gridCol>
              </a:tblGrid>
              <a:tr h="693392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Poz.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Typ dochodu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Wartość (w zł)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5277199"/>
                  </a:ext>
                </a:extLst>
              </a:tr>
              <a:tr h="558507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>
                          <a:effectLst/>
                        </a:rPr>
                        <a:t>Dochody z tytułu podatku akcyzowego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14 093 315 000,00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01199122"/>
                  </a:ext>
                </a:extLst>
              </a:tr>
              <a:tr h="887864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>
                          <a:effectLst/>
                        </a:rPr>
                        <a:t>Dochody z tytułu zezwoleń na sprzedaż napojów alkoholowych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1 124 212 000,00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6175125"/>
                  </a:ext>
                </a:extLst>
              </a:tr>
              <a:tr h="558507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Dochody z tytułu opłaty cukrowej i od „małpek”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563 380 000,00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13137058"/>
                  </a:ext>
                </a:extLst>
              </a:tr>
              <a:tr h="558507">
                <a:tc gridSpan="2"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3076575" algn="l"/>
                        </a:tabLst>
                      </a:pPr>
                      <a:r>
                        <a:rPr lang="pl-PL" sz="1800" dirty="0">
                          <a:effectLst/>
                        </a:rPr>
                        <a:t>Razem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800" dirty="0">
                          <a:effectLst/>
                        </a:rPr>
                        <a:t>15 780 907 000,00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306366"/>
                  </a:ext>
                </a:extLst>
              </a:tr>
            </a:tbl>
          </a:graphicData>
        </a:graphic>
      </p:graphicFrame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E36C829-4F83-2866-C7C5-33FE5C4BC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6571" y="6492875"/>
            <a:ext cx="4822804" cy="365125"/>
          </a:xfrm>
        </p:spPr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874F8ED-76CC-DB9B-86E0-B224AFBCE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845" y="6492875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50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58C9C2B-A911-657D-046C-86ADABD75A33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91A96B2F-3C1B-8940-172D-9CDDF79B211B}"/>
              </a:ext>
            </a:extLst>
          </p:cNvPr>
          <p:cNvSpPr txBox="1">
            <a:spLocks/>
          </p:cNvSpPr>
          <p:nvPr/>
        </p:nvSpPr>
        <p:spPr>
          <a:xfrm>
            <a:off x="1456580" y="4664471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Opracowanie własne</a:t>
            </a:r>
          </a:p>
        </p:txBody>
      </p:sp>
    </p:spTree>
    <p:extLst>
      <p:ext uri="{BB962C8B-B14F-4D97-AF65-F5344CB8AC3E}">
        <p14:creationId xmlns:p14="http://schemas.microsoft.com/office/powerpoint/2010/main" val="2075314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1FB85-AB4D-B9BC-FC2B-0567A85FD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5A2A0A-B5E6-098D-8906-884598ABF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30" y="919761"/>
            <a:ext cx="10552940" cy="670562"/>
          </a:xfrm>
        </p:spPr>
        <p:txBody>
          <a:bodyPr>
            <a:normAutofit/>
          </a:bodyPr>
          <a:lstStyle/>
          <a:p>
            <a:r>
              <a:rPr lang="pl-PL" sz="3600" dirty="0"/>
              <a:t>Koszty społeczne i ekonomiczne spożycia alkoholu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21DD8C2-F752-7A41-1167-41665344A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ED30CBB-A9E5-42B9-AAB2-89468416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51</a:t>
            </a:fld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D790684F-F407-6F6E-81EE-05C7831FBC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23567" y="2380087"/>
            <a:ext cx="11352788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Łączne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koszty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roczne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: ok. 18</a:t>
            </a:r>
            <a:r>
              <a:rPr kumimoji="0" lang="pl-PL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3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85C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00685C"/>
              </a:solidFill>
              <a:effectLst/>
              <a:latin typeface="Trebuchet MS (Tekst podstawow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Główne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elementy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Przedwczesne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zgony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145,6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leczenia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22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wypadków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drogowych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6,5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Utrata PKB i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podatków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5,5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 (Tekst podstawow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Dodatkowe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wymiar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sprawiedliwości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, </a:t>
            </a:r>
            <a:r>
              <a:rPr kumimoji="0" lang="pl-PL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wymiar służb, wydatki na programy profilaktyczne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8AAC12E-E106-C540-96AB-E00E8B784B8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29801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B0D05-A6C1-3D8E-9DE5-65B702B01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AB24B89-8418-F022-ECA2-CD75641C6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6571" y="6492875"/>
            <a:ext cx="4822804" cy="365125"/>
          </a:xfrm>
        </p:spPr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C047FD1-A66E-4724-9182-151C6AF02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845" y="6492875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52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3F9E7CF4-77F0-2BD0-1C31-EAACA122D920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EC9AC932-54C6-EE84-693A-C4D8FDF700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17" y="2310396"/>
            <a:ext cx="10552112" cy="30944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ytuł 1">
            <a:extLst>
              <a:ext uri="{FF2B5EF4-FFF2-40B4-BE49-F238E27FC236}">
                <a16:creationId xmlns:a16="http://schemas.microsoft.com/office/drawing/2014/main" id="{9155DFA6-EBCD-583F-24F6-4538C992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6" y="286605"/>
            <a:ext cx="11072259" cy="1450757"/>
          </a:xfrm>
        </p:spPr>
        <p:txBody>
          <a:bodyPr>
            <a:normAutofit fontScale="90000"/>
          </a:bodyPr>
          <a:lstStyle/>
          <a:p>
            <a:r>
              <a:rPr lang="pl-PL" dirty="0"/>
              <a:t>Chorobowość, zapadalność oraz zgony w wartościach bezwzględnych w uzależnieniu od alkoholu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9FC05089-8E70-5E87-E583-631C52E48EC6}"/>
              </a:ext>
            </a:extLst>
          </p:cNvPr>
          <p:cNvSpPr txBox="1">
            <a:spLocks/>
          </p:cNvSpPr>
          <p:nvPr/>
        </p:nvSpPr>
        <p:spPr>
          <a:xfrm>
            <a:off x="881917" y="5795327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Mapy potrzeb zdrowotnych</a:t>
            </a:r>
          </a:p>
        </p:txBody>
      </p:sp>
    </p:spTree>
    <p:extLst>
      <p:ext uri="{BB962C8B-B14F-4D97-AF65-F5344CB8AC3E}">
        <p14:creationId xmlns:p14="http://schemas.microsoft.com/office/powerpoint/2010/main" val="2342464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E0100-8E82-9346-7E6D-77A8D1B90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40A1C6C-264E-299E-2CBE-A975F406D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6571" y="6492875"/>
            <a:ext cx="4822804" cy="365125"/>
          </a:xfrm>
        </p:spPr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DFFEACC-DC48-A2EC-136D-E4D832FCA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60845" y="6492875"/>
            <a:ext cx="1312025" cy="365125"/>
          </a:xfrm>
        </p:spPr>
        <p:txBody>
          <a:bodyPr/>
          <a:lstStyle/>
          <a:p>
            <a:fld id="{82CB6100-00F8-4651-90D5-E9C54F609149}" type="slidenum">
              <a:rPr lang="en-GB" smtClean="0"/>
              <a:t>53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EEF3934-7136-EE01-CBC1-8F580E6314D9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30C8BBF8-282D-71DA-261E-E92C49FD8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652" y="270320"/>
            <a:ext cx="11072259" cy="1450757"/>
          </a:xfrm>
        </p:spPr>
        <p:txBody>
          <a:bodyPr>
            <a:normAutofit fontScale="90000"/>
          </a:bodyPr>
          <a:lstStyle/>
          <a:p>
            <a:r>
              <a:rPr lang="pl-PL" dirty="0"/>
              <a:t>Chorobowość, zapadalność oraz zgony w wartościach bezwzględnych w uzależnieniu od alkoholu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87B327D-7F0C-FF39-FD87-90B3AD30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90" y="1900531"/>
            <a:ext cx="7756765" cy="4076935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B00BD215-8164-19C0-8B37-619A40C2626B}"/>
              </a:ext>
            </a:extLst>
          </p:cNvPr>
          <p:cNvSpPr txBox="1">
            <a:spLocks/>
          </p:cNvSpPr>
          <p:nvPr/>
        </p:nvSpPr>
        <p:spPr>
          <a:xfrm>
            <a:off x="1270970" y="6052608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Mapy potrzeb zdrowotnych</a:t>
            </a:r>
          </a:p>
        </p:txBody>
      </p:sp>
    </p:spTree>
    <p:extLst>
      <p:ext uri="{BB962C8B-B14F-4D97-AF65-F5344CB8AC3E}">
        <p14:creationId xmlns:p14="http://schemas.microsoft.com/office/powerpoint/2010/main" val="4005090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CFC9CE-767A-E960-CD78-BADB1956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58BB6FE9-060D-DF4D-F790-E178AFD352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742361"/>
              </p:ext>
            </p:extLst>
          </p:nvPr>
        </p:nvGraphicFramePr>
        <p:xfrm>
          <a:off x="823567" y="0"/>
          <a:ext cx="10544866" cy="6292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06486">
                  <a:extLst>
                    <a:ext uri="{9D8B030D-6E8A-4147-A177-3AD203B41FA5}">
                      <a16:colId xmlns:a16="http://schemas.microsoft.com/office/drawing/2014/main" val="169572474"/>
                    </a:ext>
                  </a:extLst>
                </a:gridCol>
                <a:gridCol w="4394730">
                  <a:extLst>
                    <a:ext uri="{9D8B030D-6E8A-4147-A177-3AD203B41FA5}">
                      <a16:colId xmlns:a16="http://schemas.microsoft.com/office/drawing/2014/main" val="2566366185"/>
                    </a:ext>
                  </a:extLst>
                </a:gridCol>
                <a:gridCol w="1370122">
                  <a:extLst>
                    <a:ext uri="{9D8B030D-6E8A-4147-A177-3AD203B41FA5}">
                      <a16:colId xmlns:a16="http://schemas.microsoft.com/office/drawing/2014/main" val="441610979"/>
                    </a:ext>
                  </a:extLst>
                </a:gridCol>
                <a:gridCol w="1473528">
                  <a:extLst>
                    <a:ext uri="{9D8B030D-6E8A-4147-A177-3AD203B41FA5}">
                      <a16:colId xmlns:a16="http://schemas.microsoft.com/office/drawing/2014/main" val="834697558"/>
                    </a:ext>
                  </a:extLst>
                </a:gridCol>
              </a:tblGrid>
              <a:tr h="749852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Obszar kosztów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Szczegółowy opis pozycji kosztowej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Wartość (w zł)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785364"/>
                  </a:ext>
                </a:extLst>
              </a:tr>
              <a:tr h="366400">
                <a:tc rowSpan="5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społeczne i gospodarcze utraconej produktywności (z tytułu zgonów, absencji, utraconych składek/podatków)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Koszt przedwczesnych zgonów spowodowany chorobami odalkoholowymi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145 600 000 000,00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en-US" sz="1100">
                          <a:effectLst/>
                        </a:rPr>
                        <a:t>151 192 507 000,00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extLst>
                  <a:ext uri="{0D108BD9-81ED-4DB2-BD59-A6C34878D82A}">
                    <a16:rowId xmlns:a16="http://schemas.microsoft.com/office/drawing/2014/main" val="311715110"/>
                  </a:ext>
                </a:extLst>
              </a:tr>
              <a:tr h="366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 utraconego PKB z tytułu zgonów spowodowanych nadużywaniem alkoholu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3 163 279 000,00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214067"/>
                  </a:ext>
                </a:extLst>
              </a:tr>
              <a:tr h="366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Koszt utraconego PKB z tytułu absencji w pracy spowodowanej nadużywaniem alkoholu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110 080 000,00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0112629"/>
                  </a:ext>
                </a:extLst>
              </a:tr>
              <a:tr h="366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Utracone środki z tytułu podatku dochodowego z powodu utraconych lat aktywności zawodowej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1 239 316 000,00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367010"/>
                  </a:ext>
                </a:extLst>
              </a:tr>
              <a:tr h="3664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Utracone środki składki zdrowotnej z powodu utraconych lat aktywności zawodowej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1 079 832 000,00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352409"/>
                  </a:ext>
                </a:extLst>
              </a:tr>
              <a:tr h="182511">
                <a:tc rowSpan="2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ochrony zdrowia i leczenia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leczenia schorzeń oraz urazów związanych z alkoholem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22 000 000 000,00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pl-PL" sz="1100">
                          <a:effectLst/>
                        </a:rPr>
                        <a:t>22 050 400 000,00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extLst>
                  <a:ext uri="{0D108BD9-81ED-4DB2-BD59-A6C34878D82A}">
                    <a16:rowId xmlns:a16="http://schemas.microsoft.com/office/drawing/2014/main" val="1500417819"/>
                  </a:ext>
                </a:extLst>
              </a:tr>
              <a:tr h="28680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renty alkoholowej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50 400 000,00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7063730"/>
                  </a:ext>
                </a:extLst>
              </a:tr>
              <a:tr h="182509">
                <a:tc rowSpan="4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wypadków drogowych i ich skutków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rannych w wypadkach drogowych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3 386 006 000,00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pl-PL" sz="1100">
                          <a:effectLst/>
                        </a:rPr>
                        <a:t>7 506 057 000,00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extLst>
                  <a:ext uri="{0D108BD9-81ED-4DB2-BD59-A6C34878D82A}">
                    <a16:rowId xmlns:a16="http://schemas.microsoft.com/office/drawing/2014/main" val="462766083"/>
                  </a:ext>
                </a:extLst>
              </a:tr>
              <a:tr h="19554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wypadków drogowych i strat materialnych 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3 145 051 000,00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1567527"/>
                  </a:ext>
                </a:extLst>
              </a:tr>
              <a:tr h="250318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Koszty ofiar w wypadkach drogowych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696 800 000,00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941110"/>
                  </a:ext>
                </a:extLst>
              </a:tr>
              <a:tr h="295829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Koszty utonięć pod wpływem alkoholu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278 200 000,00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0277423"/>
                  </a:ext>
                </a:extLst>
              </a:tr>
              <a:tr h="177684">
                <a:tc rowSpan="7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Koszty wymiaru sprawiedliwości i służb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Koszty więziennictwa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591 747 000,00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pl-PL" sz="1100">
                          <a:effectLst/>
                        </a:rPr>
                        <a:t>1 193 394 000,00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extLst>
                  <a:ext uri="{0D108BD9-81ED-4DB2-BD59-A6C34878D82A}">
                    <a16:rowId xmlns:a16="http://schemas.microsoft.com/office/drawing/2014/main" val="2630940376"/>
                  </a:ext>
                </a:extLst>
              </a:tr>
              <a:tr h="19554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pracy sądów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136 559 000,00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455501"/>
                  </a:ext>
                </a:extLst>
              </a:tr>
              <a:tr h="1776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pracy prokuratorów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121 513 000,00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788253"/>
                  </a:ext>
                </a:extLst>
              </a:tr>
              <a:tr h="18251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kuratorów sądowych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102 156 000,00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5602460"/>
                  </a:ext>
                </a:extLst>
              </a:tr>
              <a:tr h="250315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pracy Policji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33 855 000,00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000985"/>
                  </a:ext>
                </a:extLst>
              </a:tr>
              <a:tr h="34134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dirty="0">
                          <a:effectLst/>
                        </a:rPr>
                        <a:t>Koszt </a:t>
                      </a:r>
                      <a:r>
                        <a:rPr lang="en-US" sz="1100" dirty="0" err="1">
                          <a:effectLst/>
                        </a:rPr>
                        <a:t>Służby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Celno-Skarbowej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106 885 000,00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30485"/>
                  </a:ext>
                </a:extLst>
              </a:tr>
              <a:tr h="17768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>
                          <a:effectLst/>
                        </a:rPr>
                        <a:t>Koszt Straży Granicznej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100 679 000,00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143282"/>
                  </a:ext>
                </a:extLst>
              </a:tr>
              <a:tr h="366400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dirty="0" err="1">
                          <a:effectLst/>
                        </a:rPr>
                        <a:t>Koszty</a:t>
                      </a:r>
                      <a:r>
                        <a:rPr lang="en-US" sz="1100" dirty="0">
                          <a:effectLst/>
                        </a:rPr>
                        <a:t> </a:t>
                      </a:r>
                      <a:r>
                        <a:rPr lang="en-US" sz="1100" dirty="0" err="1">
                          <a:effectLst/>
                        </a:rPr>
                        <a:t>profilaktyki</a:t>
                      </a:r>
                      <a:r>
                        <a:rPr lang="en-US" sz="1100" dirty="0">
                          <a:effectLst/>
                        </a:rPr>
                        <a:t> i </a:t>
                      </a:r>
                      <a:r>
                        <a:rPr lang="en-US" sz="1100" dirty="0" err="1">
                          <a:effectLst/>
                        </a:rPr>
                        <a:t>prewencji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 dirty="0">
                          <a:effectLst/>
                        </a:rPr>
                        <a:t>Wydatki na finansowanie programów profilaktycznych problemów uzależnień</a:t>
                      </a:r>
                      <a:endParaRPr lang="en-US" sz="11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100">
                          <a:effectLst/>
                        </a:rPr>
                        <a:t>1 038 748 000,00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pl-PL" sz="1100">
                          <a:effectLst/>
                        </a:rPr>
                        <a:t>1 038 748 000,00</a:t>
                      </a:r>
                      <a:endParaRPr lang="en-US" sz="11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 anchor="ctr"/>
                </a:tc>
                <a:extLst>
                  <a:ext uri="{0D108BD9-81ED-4DB2-BD59-A6C34878D82A}">
                    <a16:rowId xmlns:a16="http://schemas.microsoft.com/office/drawing/2014/main" val="3558098814"/>
                  </a:ext>
                </a:extLst>
              </a:tr>
              <a:tr h="363758">
                <a:tc gridSpan="2"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dirty="0">
                          <a:effectLst/>
                        </a:rPr>
                        <a:t>Razem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  <a:tabLst>
                          <a:tab pos="1096010" algn="l"/>
                        </a:tabLs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182 981 106 000,00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5640" marR="35640" marT="0" marB="0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205556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932225B-EDB6-B24D-F7E3-177A2D516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54</a:t>
            </a:fld>
            <a:endParaRPr lang="en-GB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1EDCABA-1FAD-20CB-74C3-879FA5E12027}"/>
              </a:ext>
            </a:extLst>
          </p:cNvPr>
          <p:cNvSpPr txBox="1">
            <a:spLocks/>
          </p:cNvSpPr>
          <p:nvPr/>
        </p:nvSpPr>
        <p:spPr>
          <a:xfrm>
            <a:off x="1054595" y="6396828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Opracowanie własne</a:t>
            </a:r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A499D5A5-278A-94ED-5E79-4518269B3E29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85632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8D404-795D-A157-636C-B4B060E86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213C9A-D7BD-7B43-0310-B1CCF854F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Analiza decyzji </a:t>
            </a:r>
            <a:r>
              <a:rPr lang="pl-PL" dirty="0" err="1"/>
              <a:t>SilverDecisions</a:t>
            </a:r>
            <a:br>
              <a:rPr lang="pl-PL" dirty="0"/>
            </a:br>
            <a:br>
              <a:rPr lang="pl-PL" dirty="0"/>
            </a:br>
            <a:r>
              <a:rPr lang="pl-PL" sz="2200" dirty="0"/>
              <a:t>Poszukiwanie optymalnej strategii</a:t>
            </a:r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1FB16F26-69A6-E34D-23E4-B404ABD68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Materiały dydaktyczne programu SGH-WUM MBA.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D2B9991-B876-8800-A2B0-5A5929C93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55</a:t>
            </a:fld>
            <a:endParaRPr lang="en-GB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DA90A75D-9824-3E6F-5CE4-1DF3694B00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114547" y="2556822"/>
            <a:ext cx="10709364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Porównanie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wariantów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Całkowity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zakaz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sprzedaży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Wprowadzenie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MUP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na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poziomach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3,00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, 3,50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, 4,00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lang="en-US" altLang="en-US" dirty="0">
              <a:solidFill>
                <a:schemeClr val="tx1"/>
              </a:solidFill>
              <a:latin typeface="Trebuchet MS (Tekst podstawowy)"/>
            </a:endParaRPr>
          </a:p>
          <a:p>
            <a:pPr marL="294048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 (Tekst podstawow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Najlepszy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wynik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kosztowy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MUP 4,00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, ale...</a:t>
            </a:r>
            <a:b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</a:b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685C"/>
              </a:solidFill>
              <a:effectLst/>
              <a:latin typeface="Trebuchet MS (Tekst podstawowy)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FEAD578-D3E2-EA05-ACC8-C9902AEF20B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1889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B43FA26D-9868-B303-C2A0-4E27337A65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000301"/>
              </p:ext>
            </p:extLst>
          </p:nvPr>
        </p:nvGraphicFramePr>
        <p:xfrm>
          <a:off x="753978" y="1022684"/>
          <a:ext cx="10684043" cy="41268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41088">
                  <a:extLst>
                    <a:ext uri="{9D8B030D-6E8A-4147-A177-3AD203B41FA5}">
                      <a16:colId xmlns:a16="http://schemas.microsoft.com/office/drawing/2014/main" val="3436808615"/>
                    </a:ext>
                  </a:extLst>
                </a:gridCol>
                <a:gridCol w="2639807">
                  <a:extLst>
                    <a:ext uri="{9D8B030D-6E8A-4147-A177-3AD203B41FA5}">
                      <a16:colId xmlns:a16="http://schemas.microsoft.com/office/drawing/2014/main" val="741215298"/>
                    </a:ext>
                  </a:extLst>
                </a:gridCol>
                <a:gridCol w="2373556">
                  <a:extLst>
                    <a:ext uri="{9D8B030D-6E8A-4147-A177-3AD203B41FA5}">
                      <a16:colId xmlns:a16="http://schemas.microsoft.com/office/drawing/2014/main" val="2316398962"/>
                    </a:ext>
                  </a:extLst>
                </a:gridCol>
                <a:gridCol w="2729592">
                  <a:extLst>
                    <a:ext uri="{9D8B030D-6E8A-4147-A177-3AD203B41FA5}">
                      <a16:colId xmlns:a16="http://schemas.microsoft.com/office/drawing/2014/main" val="2468473286"/>
                    </a:ext>
                  </a:extLst>
                </a:gridCol>
              </a:tblGrid>
              <a:tr h="671905">
                <a:tc>
                  <a:txBody>
                    <a:bodyPr/>
                    <a:lstStyle/>
                    <a:p>
                      <a:pPr algn="ctr"/>
                      <a:endParaRPr lang="en-US" sz="2000">
                        <a:effectLst/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MUP 3,00 zł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MUP 3,50 zł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MUP 4,00 zł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6915529"/>
                  </a:ext>
                </a:extLst>
              </a:tr>
              <a:tr h="559856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Popyt na alkohol (w %)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-17,55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-32,95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-48,35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0287269"/>
                  </a:ext>
                </a:extLst>
              </a:tr>
              <a:tr h="75463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Ilość spożytego alkoholu (l)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7,42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6,03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4,65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6081807"/>
                  </a:ext>
                </a:extLst>
              </a:tr>
              <a:tr h="75463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Ilość spożytych jednostek MUP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594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483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>
                          <a:effectLst/>
                        </a:rPr>
                        <a:t>372</a:t>
                      </a:r>
                      <a:endParaRPr lang="en-US" sz="20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9061094"/>
                  </a:ext>
                </a:extLst>
              </a:tr>
              <a:tr h="1385793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Dochód ze sprzedaży alkoholu (w zł)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65 896 000 000,00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62 521 000 000,00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2000" dirty="0">
                          <a:effectLst/>
                        </a:rPr>
                        <a:t>55 041 000 000,00</a:t>
                      </a:r>
                      <a:endParaRPr lang="en-US" sz="20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2665060"/>
                  </a:ext>
                </a:extLst>
              </a:tr>
            </a:tbl>
          </a:graphicData>
        </a:graphic>
      </p:graphicFrame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3263A97-8110-E11D-9281-A44B4F39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45E7E2-B4AD-930F-245B-AF09CB0F8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56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172FEE9-1024-584B-5898-2A628D63E0A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C9DD8A17-912D-3D83-E632-F4AADD41BD0D}"/>
              </a:ext>
            </a:extLst>
          </p:cNvPr>
          <p:cNvSpPr txBox="1">
            <a:spLocks/>
          </p:cNvSpPr>
          <p:nvPr/>
        </p:nvSpPr>
        <p:spPr>
          <a:xfrm>
            <a:off x="885080" y="5256964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Opracowanie własne</a:t>
            </a:r>
          </a:p>
        </p:txBody>
      </p:sp>
    </p:spTree>
    <p:extLst>
      <p:ext uri="{BB962C8B-B14F-4D97-AF65-F5344CB8AC3E}">
        <p14:creationId xmlns:p14="http://schemas.microsoft.com/office/powerpoint/2010/main" val="2929009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74C670A-0FFE-7E02-5221-107D204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F520514-4BCB-9DB7-191A-A31E3463B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57</a:t>
            </a:fld>
            <a:endParaRPr lang="en-GB"/>
          </a:p>
        </p:txBody>
      </p:sp>
      <p:sp>
        <p:nvSpPr>
          <p:cNvPr id="6" name="Prostokąt zaokrąglony 5">
            <a:extLst>
              <a:ext uri="{FF2B5EF4-FFF2-40B4-BE49-F238E27FC236}">
                <a16:creationId xmlns:a16="http://schemas.microsoft.com/office/drawing/2014/main" id="{0AC4CB50-C3BD-98B1-4B11-104F1050A2DA}"/>
              </a:ext>
            </a:extLst>
          </p:cNvPr>
          <p:cNvSpPr/>
          <p:nvPr/>
        </p:nvSpPr>
        <p:spPr>
          <a:xfrm>
            <a:off x="591552" y="457200"/>
            <a:ext cx="11008895" cy="5450306"/>
          </a:xfrm>
          <a:prstGeom prst="roundRect">
            <a:avLst/>
          </a:prstGeom>
          <a:solidFill>
            <a:schemeClr val="bg1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35B2E5A4-7163-21E3-2CA4-F6502AB743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198730"/>
              </p:ext>
            </p:extLst>
          </p:nvPr>
        </p:nvGraphicFramePr>
        <p:xfrm>
          <a:off x="433138" y="204538"/>
          <a:ext cx="11285623" cy="58834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8222">
                  <a:extLst>
                    <a:ext uri="{9D8B030D-6E8A-4147-A177-3AD203B41FA5}">
                      <a16:colId xmlns:a16="http://schemas.microsoft.com/office/drawing/2014/main" val="233978186"/>
                    </a:ext>
                  </a:extLst>
                </a:gridCol>
                <a:gridCol w="4628560">
                  <a:extLst>
                    <a:ext uri="{9D8B030D-6E8A-4147-A177-3AD203B41FA5}">
                      <a16:colId xmlns:a16="http://schemas.microsoft.com/office/drawing/2014/main" val="1420064169"/>
                    </a:ext>
                  </a:extLst>
                </a:gridCol>
                <a:gridCol w="1378080">
                  <a:extLst>
                    <a:ext uri="{9D8B030D-6E8A-4147-A177-3AD203B41FA5}">
                      <a16:colId xmlns:a16="http://schemas.microsoft.com/office/drawing/2014/main" val="4037473376"/>
                    </a:ext>
                  </a:extLst>
                </a:gridCol>
                <a:gridCol w="1613858">
                  <a:extLst>
                    <a:ext uri="{9D8B030D-6E8A-4147-A177-3AD203B41FA5}">
                      <a16:colId xmlns:a16="http://schemas.microsoft.com/office/drawing/2014/main" val="3257535958"/>
                    </a:ext>
                  </a:extLst>
                </a:gridCol>
                <a:gridCol w="1613045">
                  <a:extLst>
                    <a:ext uri="{9D8B030D-6E8A-4147-A177-3AD203B41FA5}">
                      <a16:colId xmlns:a16="http://schemas.microsoft.com/office/drawing/2014/main" val="3594444054"/>
                    </a:ext>
                  </a:extLst>
                </a:gridCol>
                <a:gridCol w="1613858">
                  <a:extLst>
                    <a:ext uri="{9D8B030D-6E8A-4147-A177-3AD203B41FA5}">
                      <a16:colId xmlns:a16="http://schemas.microsoft.com/office/drawing/2014/main" val="2779480721"/>
                    </a:ext>
                  </a:extLst>
                </a:gridCol>
              </a:tblGrid>
              <a:tr h="1002266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Lp.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Typ kosztu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Waga oddziaływania popytu na koszt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MUP 3,00 zł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(w zł)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MUP 3,50 zł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(w zł)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MUP 4,00 zł</a:t>
                      </a:r>
                      <a:endParaRPr lang="en-US" sz="1800">
                        <a:effectLst/>
                      </a:endParaRPr>
                    </a:p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(w zł)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5564870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 przedwczesnych zgonów spowodowany chorobami odalkoholowymi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0,75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- 19 161 593 844,12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- 35 977 790 983,63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- 52 795 822 912,56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24542102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Koszty leczenia schorzeń oraz urazów związanych z alkoholem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0,75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- 2 895 295 773,15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- 5 436 204 681,60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- 7 977 390 824,70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01177399"/>
                  </a:ext>
                </a:extLst>
              </a:tr>
              <a:tr h="310554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Koszty rannych w wypadkach drogowych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- 297 075 419,99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- 557 788 535,43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- 818 530 096,87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6885064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4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 utraconego PKB z tytułu zgonów spowodowanych nadużywaniem alkoholu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0,75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- 416 301 287,18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- 781 646 914,05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- 1 147 032 403,21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785109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 dirty="0">
                          <a:effectLst/>
                        </a:rPr>
                        <a:t>Koszty wypadków drogowych oraz strat materialnych z tym związanych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- 275 934 935,35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- 518 095 180,91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- 760 281 848,20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4427558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6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Utracone środki z tytułu podatku dochodowego z powodu utraconych lat aktywności zawodowej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- 108 732 920,50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- 204 156 831,55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- 299 591 154,16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8480851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Utracone środki składki zdrowotnej z powodu utraconych lat aktywności zawodowej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- 94 740 394,71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- 177 884 477,99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- 261 037 633,00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08619183"/>
                  </a:ext>
                </a:extLst>
              </a:tr>
              <a:tr h="310554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Koszty ofiar w wypadkach drogowych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- 61 134 608,93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- 114 786 285,52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- 168 443 815,96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7741289"/>
                  </a:ext>
                </a:extLst>
              </a:tr>
              <a:tr h="310554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Koszty utonięć pod wpływem alkoholu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0,25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- 12 204 110,37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- 22 914 426,40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- 33 625 911,02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1564769"/>
                  </a:ext>
                </a:extLst>
              </a:tr>
              <a:tr h="493689"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l-PL" sz="1200">
                          <a:effectLst/>
                        </a:rPr>
                        <a:t>Koszt utraconego PKB z tytułu absencji w pracy spowodowanej nadużywaniem alkoholu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0,75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- 14 487 007,21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- 27 200 791,43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>
                          <a:effectLst/>
                        </a:rPr>
                        <a:t>- 39 915 962,82</a:t>
                      </a:r>
                      <a:endParaRPr lang="en-US" sz="180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86162521"/>
                  </a:ext>
                </a:extLst>
              </a:tr>
              <a:tr h="493689">
                <a:tc gridSpan="3">
                  <a:txBody>
                    <a:bodyPr/>
                    <a:lstStyle/>
                    <a:p>
                      <a:pPr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Suma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- 23 337 500 301,51 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- 43 818 469 108,55 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71755" algn="r">
                        <a:lnSpc>
                          <a:spcPct val="116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200" dirty="0">
                          <a:effectLst/>
                        </a:rPr>
                        <a:t>- 64 301 672 562,50 </a:t>
                      </a:r>
                      <a:endParaRPr lang="en-US" sz="1800" dirty="0">
                        <a:solidFill>
                          <a:srgbClr val="004B76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31706044"/>
                  </a:ext>
                </a:extLst>
              </a:tr>
            </a:tbl>
          </a:graphicData>
        </a:graphic>
      </p:graphicFrame>
      <p:sp>
        <p:nvSpPr>
          <p:cNvPr id="3" name="Prostokąt 2">
            <a:extLst>
              <a:ext uri="{FF2B5EF4-FFF2-40B4-BE49-F238E27FC236}">
                <a16:creationId xmlns:a16="http://schemas.microsoft.com/office/drawing/2014/main" id="{FDD3B906-F428-E9AF-38F4-EB6266FA320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CB6A3A3-2C57-F9B5-FADF-A90B0311B722}"/>
              </a:ext>
            </a:extLst>
          </p:cNvPr>
          <p:cNvSpPr txBox="1">
            <a:spLocks/>
          </p:cNvSpPr>
          <p:nvPr/>
        </p:nvSpPr>
        <p:spPr>
          <a:xfrm>
            <a:off x="659544" y="6096752"/>
            <a:ext cx="10552941" cy="3651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0000" indent="-144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pl-PL" sz="1050" dirty="0"/>
              <a:t>Źródło: Opracowanie własne</a:t>
            </a:r>
          </a:p>
        </p:txBody>
      </p:sp>
    </p:spTree>
    <p:extLst>
      <p:ext uri="{BB962C8B-B14F-4D97-AF65-F5344CB8AC3E}">
        <p14:creationId xmlns:p14="http://schemas.microsoft.com/office/powerpoint/2010/main" val="10427589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0F90E75A-70D7-2575-3D28-9FCF82992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Materiały dydaktyczne programu SGH-WUM MBA.  </a:t>
            </a:r>
            <a:br>
              <a:rPr lang="pl-PL"/>
            </a:br>
            <a:r>
              <a:rPr lang="pl-PL"/>
              <a:t>Wszelkie prawa zastrzeżone.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66E6BD-BA91-9B5C-14D7-A1437D0BF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58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622BC5E9-F6B2-71BC-9D21-42086431F655}"/>
              </a:ext>
            </a:extLst>
          </p:cNvPr>
          <p:cNvSpPr/>
          <p:nvPr/>
        </p:nvSpPr>
        <p:spPr>
          <a:xfrm>
            <a:off x="62466" y="-27818"/>
            <a:ext cx="12129533" cy="6173179"/>
          </a:xfrm>
          <a:prstGeom prst="rect">
            <a:avLst/>
          </a:prstGeom>
          <a:solidFill>
            <a:schemeClr val="bg1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14F4AAB-0192-DBB3-15FE-D41C84EF74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1" r="34653" b="4504"/>
          <a:stretch/>
        </p:blipFill>
        <p:spPr bwMode="auto">
          <a:xfrm>
            <a:off x="3686186" y="33088"/>
            <a:ext cx="4761453" cy="61731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B07EC230-AA5F-0C43-9A15-A280C6605D30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1258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162A9-F27F-0D2D-4F3C-3B14EAB1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87159-9415-B960-CDF4-0634E0630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Propozycja zmiany: </a:t>
            </a:r>
            <a:br>
              <a:rPr lang="pl-PL" dirty="0"/>
            </a:br>
            <a:r>
              <a:rPr lang="pl-PL" dirty="0"/>
              <a:t>Wprowadzenie MUP (Minimum Unit </a:t>
            </a:r>
            <a:r>
              <a:rPr lang="pl-PL" dirty="0" err="1"/>
              <a:t>Pricing</a:t>
            </a:r>
            <a:r>
              <a:rPr lang="pl-PL" dirty="0"/>
              <a:t>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3899E1D-38A7-CC79-3862-2B9BEDE44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59</a:t>
            </a:fld>
            <a:endParaRPr lang="en-GB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0416B38A-EB25-4596-D8C7-3F7716A76F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70904" y="2815728"/>
            <a:ext cx="1145390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Minimalna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cena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jednostkowa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3,50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za 10 g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czystego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rebuchet MS (Tekst podstawowy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Oczekiwane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efekty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Spadek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spożycia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alkoholu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o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~33%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Ograniczenie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kosztów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społecznych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o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~43,8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mld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rocznie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Wariant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3,50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zł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uznany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za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optymalny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kompromis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między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efektywnością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a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akceptacją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 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społeczną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rebuchet MS (Tekst podstawowy)"/>
              </a:rPr>
              <a:t>.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0C9F961-BA4B-8518-B19B-204443F2220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7056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03F6E-7694-E458-A67B-8F1079A5A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2ED10ED-2979-4C5C-BF6A-5FE310C3A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</a:t>
            </a:fld>
            <a:endParaRPr lang="en-GB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309BDB5B-3C29-2390-3988-79AC6E37DBC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4C839B9-F94F-6C07-BD8E-A08D4D3BD6B9}"/>
              </a:ext>
            </a:extLst>
          </p:cNvPr>
          <p:cNvSpPr txBox="1"/>
          <p:nvPr/>
        </p:nvSpPr>
        <p:spPr>
          <a:xfrm>
            <a:off x="3370909" y="2914307"/>
            <a:ext cx="5624744" cy="345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l-PL" dirty="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69D4E829-6CC5-A91D-5DE2-AC427CA6A75B}"/>
              </a:ext>
            </a:extLst>
          </p:cNvPr>
          <p:cNvSpPr/>
          <p:nvPr/>
        </p:nvSpPr>
        <p:spPr>
          <a:xfrm>
            <a:off x="0" y="0"/>
            <a:ext cx="12192000" cy="6254885"/>
          </a:xfrm>
          <a:prstGeom prst="rect">
            <a:avLst/>
          </a:prstGeom>
          <a:solidFill>
            <a:srgbClr val="FCF9F3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F61915F-6747-F22D-0DC6-A60F83A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88"/>
            <a:ext cx="12192000" cy="635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stopki 3">
            <a:extLst>
              <a:ext uri="{FF2B5EF4-FFF2-40B4-BE49-F238E27FC236}">
                <a16:creationId xmlns:a16="http://schemas.microsoft.com/office/drawing/2014/main" id="{E0931C0D-BBFA-8C11-325B-5C9DB2C9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4667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6A98A-D95B-776E-BAAF-ED13CA98D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9418FC20-8EBE-4A05-E5ED-31FE74290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pl-PL" sz="3600" dirty="0"/>
              <a:t>Rekomendacje</a:t>
            </a:r>
            <a:br>
              <a:rPr lang="pl-PL" sz="3600" dirty="0"/>
            </a:br>
            <a:r>
              <a:rPr lang="pl-PL" sz="3600" dirty="0"/>
              <a:t>Interwencje prawne</a:t>
            </a:r>
            <a:br>
              <a:rPr lang="pl-PL" sz="3600" dirty="0"/>
            </a:br>
            <a:r>
              <a:rPr lang="pl-PL" sz="3600" dirty="0"/>
              <a:t>Ograniczenie szkód alkoholowych</a:t>
            </a:r>
            <a:endParaRPr lang="en-GB" sz="3600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051DAE56-1C83-3CB6-1FF0-879719BC4E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F4CD83-658C-727F-6FA0-6C4796CFB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60</a:t>
            </a:fld>
            <a:endParaRPr lang="en-GB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DA46C47-FFDE-C9AF-0EFB-CFE54A67485B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pic>
        <p:nvPicPr>
          <p:cNvPr id="10242" name="Picture 2" descr="Wygenerowany obraz">
            <a:extLst>
              <a:ext uri="{FF2B5EF4-FFF2-40B4-BE49-F238E27FC236}">
                <a16:creationId xmlns:a16="http://schemas.microsoft.com/office/drawing/2014/main" id="{51DB70AA-5791-E4A4-9AA1-77F98D11BF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7" t="7767" r="15782" b="43431"/>
          <a:stretch/>
        </p:blipFill>
        <p:spPr bwMode="auto">
          <a:xfrm>
            <a:off x="1054845" y="630936"/>
            <a:ext cx="3952930" cy="283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56847B60-59E4-6162-CE10-ABEDA995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47119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60C54-4D82-151C-29E4-17B372C85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50C0A0-77EC-D340-D418-04DDA7326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Rekomendacje 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EB310D4-3243-2518-27C1-313FF775D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4356" y="2083622"/>
            <a:ext cx="5140172" cy="269075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2800" b="1" dirty="0">
                <a:solidFill>
                  <a:srgbClr val="00685C"/>
                </a:solidFill>
              </a:rPr>
              <a:t>Główne założenia: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• Etapowe wygaszanie sprzedaży alkoholu </a:t>
            </a:r>
            <a:br>
              <a:rPr lang="pl-PL" sz="1600" dirty="0"/>
            </a:br>
            <a:r>
              <a:rPr lang="pl-PL" sz="1600" dirty="0"/>
              <a:t>(docelowo 2065 r.)</a:t>
            </a:r>
            <a:br>
              <a:rPr lang="pl-PL" sz="1600" dirty="0"/>
            </a:br>
            <a:endParaRPr lang="pl-P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• Zgodność z wytycznymi WHO – SAFER </a:t>
            </a:r>
            <a:br>
              <a:rPr lang="pl-PL" sz="1600" dirty="0"/>
            </a:br>
            <a:endParaRPr lang="pl-P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• Wdrożenie w pierwszych 100 dniach nowego rządu</a:t>
            </a:r>
            <a:br>
              <a:rPr lang="pl-PL" sz="1600" dirty="0"/>
            </a:br>
            <a:endParaRPr lang="pl-P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• Powołanie pełnomocnika rządu </a:t>
            </a:r>
            <a:br>
              <a:rPr lang="pl-PL" sz="1600" dirty="0"/>
            </a:br>
            <a:r>
              <a:rPr lang="pl-PL" sz="1600" dirty="0"/>
              <a:t>ds. reformy alkoholowej</a:t>
            </a:r>
            <a:br>
              <a:rPr lang="pl-PL" sz="1600" dirty="0"/>
            </a:br>
            <a:endParaRPr lang="pl-P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• Przeniesienie KCPU pod nadzór KPRM  </a:t>
            </a:r>
            <a:br>
              <a:rPr lang="pl-PL" sz="1600" dirty="0"/>
            </a:br>
            <a:r>
              <a:rPr lang="pl-PL" sz="1600" dirty="0"/>
              <a:t>  centralizacja koordynacji działań</a:t>
            </a:r>
            <a:endParaRPr lang="pl-PL" sz="1600" b="1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/>
          </a:p>
          <a:p>
            <a:pPr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977AE73-220C-63AD-8946-DAE077B0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61</a:t>
            </a:fld>
            <a:endParaRPr lang="en-GB"/>
          </a:p>
        </p:txBody>
      </p:sp>
      <p:pic>
        <p:nvPicPr>
          <p:cNvPr id="9220" name="Picture 4" descr="Wygenerowany obraz">
            <a:extLst>
              <a:ext uri="{FF2B5EF4-FFF2-40B4-BE49-F238E27FC236}">
                <a16:creationId xmlns:a16="http://schemas.microsoft.com/office/drawing/2014/main" id="{A6BE06CF-85A3-B397-8AFF-E1CB17C5DF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9" t="13623" r="6547" b="16479"/>
          <a:stretch/>
        </p:blipFill>
        <p:spPr bwMode="auto">
          <a:xfrm>
            <a:off x="823567" y="2183906"/>
            <a:ext cx="3835153" cy="322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B158BD0D-301B-3852-E4C2-836C9E2CEEA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123700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241550-08A1-5475-5B95-D304C06FC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A2D3B6-7608-68DB-50BA-D0E9CD9FB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347" y="72170"/>
            <a:ext cx="6335275" cy="1450757"/>
          </a:xfrm>
        </p:spPr>
        <p:txBody>
          <a:bodyPr>
            <a:normAutofit/>
          </a:bodyPr>
          <a:lstStyle/>
          <a:p>
            <a:pPr>
              <a:buNone/>
            </a:pPr>
            <a:br>
              <a:rPr lang="pl-PL" dirty="0"/>
            </a:br>
            <a:r>
              <a:rPr lang="pl-PL" sz="3100" dirty="0"/>
              <a:t>Pięć kluczowych strategii ograniczania szkód alkoholowych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FC7E86E-E01D-26D6-5E42-4613734E8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6116" y="2086894"/>
            <a:ext cx="10552941" cy="40233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1400" b="1" dirty="0">
                <a:solidFill>
                  <a:srgbClr val="00685C"/>
                </a:solidFill>
              </a:rPr>
              <a:t>  </a:t>
            </a:r>
            <a:r>
              <a:rPr lang="pl-PL" sz="1400" b="1" dirty="0" err="1">
                <a:solidFill>
                  <a:srgbClr val="00685C"/>
                </a:solidFill>
              </a:rPr>
              <a:t>Strengthen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restrictions</a:t>
            </a:r>
            <a:r>
              <a:rPr lang="pl-PL" sz="1400" b="1" dirty="0">
                <a:solidFill>
                  <a:srgbClr val="00685C"/>
                </a:solidFill>
              </a:rPr>
              <a:t> on </a:t>
            </a:r>
            <a:r>
              <a:rPr lang="pl-PL" sz="1400" b="1" dirty="0" err="1">
                <a:solidFill>
                  <a:srgbClr val="00685C"/>
                </a:solidFill>
              </a:rPr>
              <a:t>alcohol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availability</a:t>
            </a:r>
            <a:br>
              <a:rPr lang="pl-PL" sz="1400" b="1" dirty="0">
                <a:solidFill>
                  <a:srgbClr val="00685C"/>
                </a:solidFill>
              </a:rPr>
            </a:br>
            <a:r>
              <a:rPr lang="pl-PL" sz="1400" b="1" dirty="0">
                <a:solidFill>
                  <a:srgbClr val="00685C"/>
                </a:solidFill>
              </a:rPr>
              <a:t>Wzmocnienie ograniczeń dostępności alkoholu</a:t>
            </a:r>
            <a:br>
              <a:rPr lang="pl-PL" sz="1200" dirty="0"/>
            </a:br>
            <a:r>
              <a:rPr lang="pl-PL" sz="1200" dirty="0"/>
              <a:t>                           </a:t>
            </a:r>
            <a:r>
              <a:rPr lang="pl-PL" sz="1400" dirty="0"/>
              <a:t>→ Ograniczenia godzin sprzedaży, liczby punktów sprzedaży, wieku legalnego zakupu itp.</a:t>
            </a:r>
          </a:p>
          <a:p>
            <a:pPr>
              <a:buNone/>
            </a:pPr>
            <a:r>
              <a:rPr lang="pl-PL" sz="12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Advance</a:t>
            </a:r>
            <a:r>
              <a:rPr lang="pl-PL" sz="1400" b="1" dirty="0">
                <a:solidFill>
                  <a:srgbClr val="00685C"/>
                </a:solidFill>
              </a:rPr>
              <a:t> and </a:t>
            </a:r>
            <a:r>
              <a:rPr lang="pl-PL" sz="1400" b="1" dirty="0" err="1">
                <a:solidFill>
                  <a:srgbClr val="00685C"/>
                </a:solidFill>
              </a:rPr>
              <a:t>enforce</a:t>
            </a:r>
            <a:r>
              <a:rPr lang="pl-PL" sz="1400" b="1" dirty="0">
                <a:solidFill>
                  <a:srgbClr val="00685C"/>
                </a:solidFill>
              </a:rPr>
              <a:t> drink </a:t>
            </a:r>
            <a:r>
              <a:rPr lang="pl-PL" sz="1400" b="1" dirty="0" err="1">
                <a:solidFill>
                  <a:srgbClr val="00685C"/>
                </a:solidFill>
              </a:rPr>
              <a:t>driving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countermeasures</a:t>
            </a:r>
            <a:br>
              <a:rPr lang="pl-PL" sz="1400" dirty="0">
                <a:solidFill>
                  <a:srgbClr val="00685C"/>
                </a:solidFill>
              </a:rPr>
            </a:br>
            <a:r>
              <a:rPr lang="pl-PL" sz="1400" b="1" dirty="0">
                <a:solidFill>
                  <a:srgbClr val="00685C"/>
                </a:solidFill>
              </a:rPr>
              <a:t>Wprowadzenie i egzekwowanie środków zapobiegających prowadzeniu pojazdów pod wpływem alkoholu</a:t>
            </a:r>
            <a:br>
              <a:rPr lang="pl-PL" sz="1200" dirty="0"/>
            </a:br>
            <a:r>
              <a:rPr lang="pl-PL" sz="1200" dirty="0"/>
              <a:t>                           </a:t>
            </a:r>
            <a:r>
              <a:rPr lang="pl-PL" sz="1400" dirty="0"/>
              <a:t>→ Wysokie mandaty, kontrole drogowe, ograniczenia dla kierowców zawodowych</a:t>
            </a:r>
          </a:p>
          <a:p>
            <a:pPr>
              <a:buNone/>
            </a:pPr>
            <a:r>
              <a:rPr lang="pl-PL" sz="12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Facilitate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access</a:t>
            </a:r>
            <a:r>
              <a:rPr lang="pl-PL" sz="1400" b="1" dirty="0">
                <a:solidFill>
                  <a:srgbClr val="00685C"/>
                </a:solidFill>
              </a:rPr>
              <a:t> to screening, </a:t>
            </a:r>
            <a:r>
              <a:rPr lang="pl-PL" sz="1400" b="1" dirty="0" err="1">
                <a:solidFill>
                  <a:srgbClr val="00685C"/>
                </a:solidFill>
              </a:rPr>
              <a:t>brief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interventions</a:t>
            </a:r>
            <a:r>
              <a:rPr lang="pl-PL" sz="1400" b="1" dirty="0">
                <a:solidFill>
                  <a:srgbClr val="00685C"/>
                </a:solidFill>
              </a:rPr>
              <a:t> and </a:t>
            </a:r>
            <a:r>
              <a:rPr lang="pl-PL" sz="1400" b="1" dirty="0" err="1">
                <a:solidFill>
                  <a:srgbClr val="00685C"/>
                </a:solidFill>
              </a:rPr>
              <a:t>treatment</a:t>
            </a:r>
            <a:br>
              <a:rPr lang="pl-PL" sz="1400" b="1" dirty="0">
                <a:solidFill>
                  <a:srgbClr val="00685C"/>
                </a:solidFill>
              </a:rPr>
            </a:br>
            <a:r>
              <a:rPr lang="pl-PL" sz="1400" b="1" dirty="0">
                <a:solidFill>
                  <a:srgbClr val="00685C"/>
                </a:solidFill>
              </a:rPr>
              <a:t>Ułatwienie dostępu do badań przesiewowych, krótkich interwencji i leczenia</a:t>
            </a:r>
            <a:br>
              <a:rPr lang="pl-PL" sz="1200" dirty="0"/>
            </a:br>
            <a:r>
              <a:rPr lang="pl-PL" sz="1200" dirty="0"/>
              <a:t>                           </a:t>
            </a:r>
            <a:r>
              <a:rPr lang="pl-PL" sz="1400" dirty="0"/>
              <a:t>→ Wsparcie systemu ochrony zdrowia w identyfikacji i leczeniu uzależnień</a:t>
            </a:r>
          </a:p>
          <a:p>
            <a:pPr>
              <a:buNone/>
            </a:pP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Enforce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bans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or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comprehensive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restrictions</a:t>
            </a:r>
            <a:r>
              <a:rPr lang="pl-PL" sz="1400" b="1" dirty="0">
                <a:solidFill>
                  <a:srgbClr val="00685C"/>
                </a:solidFill>
              </a:rPr>
              <a:t> on </a:t>
            </a:r>
            <a:r>
              <a:rPr lang="pl-PL" sz="1400" b="1" dirty="0" err="1">
                <a:solidFill>
                  <a:srgbClr val="00685C"/>
                </a:solidFill>
              </a:rPr>
              <a:t>alcohol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advertising</a:t>
            </a:r>
            <a:r>
              <a:rPr lang="pl-PL" sz="1400" b="1" dirty="0">
                <a:solidFill>
                  <a:srgbClr val="00685C"/>
                </a:solidFill>
              </a:rPr>
              <a:t>, </a:t>
            </a:r>
            <a:r>
              <a:rPr lang="pl-PL" sz="1400" b="1" dirty="0" err="1">
                <a:solidFill>
                  <a:srgbClr val="00685C"/>
                </a:solidFill>
              </a:rPr>
              <a:t>sponsorship</a:t>
            </a:r>
            <a:r>
              <a:rPr lang="pl-PL" sz="1400" b="1" dirty="0">
                <a:solidFill>
                  <a:srgbClr val="00685C"/>
                </a:solidFill>
              </a:rPr>
              <a:t> and </a:t>
            </a:r>
            <a:r>
              <a:rPr lang="pl-PL" sz="1400" b="1" dirty="0" err="1">
                <a:solidFill>
                  <a:srgbClr val="00685C"/>
                </a:solidFill>
              </a:rPr>
              <a:t>promotion</a:t>
            </a:r>
            <a:br>
              <a:rPr lang="pl-PL" sz="1400" dirty="0">
                <a:solidFill>
                  <a:srgbClr val="00685C"/>
                </a:solidFill>
              </a:rPr>
            </a:br>
            <a:r>
              <a:rPr lang="pl-PL" sz="1400" b="1" dirty="0">
                <a:solidFill>
                  <a:srgbClr val="00685C"/>
                </a:solidFill>
              </a:rPr>
              <a:t>Wdrożenie zakazu lub istotnych ograniczeń reklamy, sponsoringu i promocji alkoholu</a:t>
            </a:r>
            <a:br>
              <a:rPr lang="pl-PL" sz="1200" dirty="0"/>
            </a:br>
            <a:r>
              <a:rPr lang="pl-PL" sz="1200" dirty="0"/>
              <a:t>                           </a:t>
            </a:r>
            <a:r>
              <a:rPr lang="pl-PL" sz="1400" dirty="0"/>
              <a:t>→ Zakaz reklam w mediach, sponsorowania wydarzeń, promocji cenowych</a:t>
            </a:r>
          </a:p>
          <a:p>
            <a:pPr>
              <a:buNone/>
            </a:pPr>
            <a:r>
              <a:rPr lang="pl-PL" sz="1200" b="1" dirty="0">
                <a:solidFill>
                  <a:srgbClr val="00685C"/>
                </a:solidFill>
              </a:rPr>
              <a:t>  </a:t>
            </a:r>
            <a:r>
              <a:rPr lang="pl-PL" sz="1400" b="1" dirty="0" err="1">
                <a:solidFill>
                  <a:srgbClr val="00685C"/>
                </a:solidFill>
              </a:rPr>
              <a:t>Raise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prices</a:t>
            </a:r>
            <a:r>
              <a:rPr lang="pl-PL" sz="1400" b="1" dirty="0">
                <a:solidFill>
                  <a:srgbClr val="00685C"/>
                </a:solidFill>
              </a:rPr>
              <a:t> on </a:t>
            </a:r>
            <a:r>
              <a:rPr lang="pl-PL" sz="1400" b="1" dirty="0" err="1">
                <a:solidFill>
                  <a:srgbClr val="00685C"/>
                </a:solidFill>
              </a:rPr>
              <a:t>alcohol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through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excise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taxes</a:t>
            </a:r>
            <a:r>
              <a:rPr lang="pl-PL" sz="1400" b="1" dirty="0">
                <a:solidFill>
                  <a:srgbClr val="00685C"/>
                </a:solidFill>
              </a:rPr>
              <a:t> and </a:t>
            </a:r>
            <a:r>
              <a:rPr lang="pl-PL" sz="1400" b="1" dirty="0" err="1">
                <a:solidFill>
                  <a:srgbClr val="00685C"/>
                </a:solidFill>
              </a:rPr>
              <a:t>pricing</a:t>
            </a:r>
            <a:r>
              <a:rPr lang="pl-PL" sz="1400" b="1" dirty="0">
                <a:solidFill>
                  <a:srgbClr val="00685C"/>
                </a:solidFill>
              </a:rPr>
              <a:t> </a:t>
            </a:r>
            <a:r>
              <a:rPr lang="pl-PL" sz="1400" b="1" dirty="0" err="1">
                <a:solidFill>
                  <a:srgbClr val="00685C"/>
                </a:solidFill>
              </a:rPr>
              <a:t>policies</a:t>
            </a:r>
            <a:br>
              <a:rPr lang="pl-PL" sz="1400" dirty="0">
                <a:solidFill>
                  <a:srgbClr val="00685C"/>
                </a:solidFill>
              </a:rPr>
            </a:br>
            <a:r>
              <a:rPr lang="pl-PL" sz="1400" b="1" dirty="0">
                <a:solidFill>
                  <a:srgbClr val="00685C"/>
                </a:solidFill>
              </a:rPr>
              <a:t>Podwyższanie cen alkoholu poprzez podatki akcyzowe i politykę cenową</a:t>
            </a:r>
            <a:br>
              <a:rPr lang="pl-PL" sz="1200" dirty="0"/>
            </a:br>
            <a:r>
              <a:rPr lang="pl-PL" sz="1200" dirty="0"/>
              <a:t>                           </a:t>
            </a:r>
            <a:r>
              <a:rPr lang="pl-PL" sz="1400" dirty="0"/>
              <a:t>→ Minimalne ceny jednostkowe, wyższe akcyzy</a:t>
            </a:r>
            <a:endParaRPr lang="pl-PL" sz="12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A5F8AE4-AEAE-AF03-292A-08E2F5369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62</a:t>
            </a:fld>
            <a:endParaRPr lang="en-GB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A1DBF1FF-5791-5331-79B0-C167CDB8DEB7}"/>
              </a:ext>
            </a:extLst>
          </p:cNvPr>
          <p:cNvSpPr/>
          <p:nvPr/>
        </p:nvSpPr>
        <p:spPr>
          <a:xfrm>
            <a:off x="1529829" y="1922374"/>
            <a:ext cx="4555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0BB2D01-5EBC-8F92-275A-1CE4FE1F73AD}"/>
              </a:ext>
            </a:extLst>
          </p:cNvPr>
          <p:cNvSpPr/>
          <p:nvPr/>
        </p:nvSpPr>
        <p:spPr>
          <a:xfrm>
            <a:off x="1497768" y="2622789"/>
            <a:ext cx="518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657ACA5A-9FC9-C371-33C1-5B7637C090D8}"/>
              </a:ext>
            </a:extLst>
          </p:cNvPr>
          <p:cNvSpPr/>
          <p:nvPr/>
        </p:nvSpPr>
        <p:spPr>
          <a:xfrm>
            <a:off x="1502752" y="3377698"/>
            <a:ext cx="48122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25BED7E-5311-8EBD-DC8A-08B6D1EF7F8D}"/>
              </a:ext>
            </a:extLst>
          </p:cNvPr>
          <p:cNvSpPr/>
          <p:nvPr/>
        </p:nvSpPr>
        <p:spPr>
          <a:xfrm>
            <a:off x="1493262" y="4144849"/>
            <a:ext cx="48763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D3DB647B-96E5-801E-99AE-E501EE331A37}"/>
              </a:ext>
            </a:extLst>
          </p:cNvPr>
          <p:cNvSpPr/>
          <p:nvPr/>
        </p:nvSpPr>
        <p:spPr>
          <a:xfrm>
            <a:off x="1512529" y="4960566"/>
            <a:ext cx="5132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SAFER - PAHO/WHO | Pan American Health Organization">
            <a:extLst>
              <a:ext uri="{FF2B5EF4-FFF2-40B4-BE49-F238E27FC236}">
                <a16:creationId xmlns:a16="http://schemas.microsoft.com/office/drawing/2014/main" id="{138F2AD1-3B80-EE31-23E6-009C85D2E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719" y="161174"/>
            <a:ext cx="2911642" cy="13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BAC3A374-A730-FAEB-C2F6-6378790A9863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Symbol zastępczy stopki 3">
            <a:extLst>
              <a:ext uri="{FF2B5EF4-FFF2-40B4-BE49-F238E27FC236}">
                <a16:creationId xmlns:a16="http://schemas.microsoft.com/office/drawing/2014/main" id="{22CAF3BE-5BCC-B441-C7D2-E485DA11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7757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ADD3A-1EE7-4425-C70A-7E321EA0C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1D0E2A9-2E7D-BAFE-E92A-BEFA6C77A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0246510" cy="1162816"/>
          </a:xfrm>
        </p:spPr>
        <p:txBody>
          <a:bodyPr>
            <a:normAutofit/>
          </a:bodyPr>
          <a:lstStyle/>
          <a:p>
            <a:r>
              <a:rPr lang="pl-PL" sz="6000" dirty="0"/>
              <a:t>SMART</a:t>
            </a:r>
            <a:endParaRPr lang="en-GB" sz="6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F12BF2D-4919-ED14-7828-3539555E7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63</a:t>
            </a:fld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1ABD5F5-63AB-A135-B408-94CDAEFAB64E}"/>
              </a:ext>
            </a:extLst>
          </p:cNvPr>
          <p:cNvSpPr txBox="1"/>
          <p:nvPr/>
        </p:nvSpPr>
        <p:spPr>
          <a:xfrm>
            <a:off x="823567" y="1820428"/>
            <a:ext cx="10586978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b="1" dirty="0" err="1">
                <a:solidFill>
                  <a:srgbClr val="00685C"/>
                </a:solidFill>
                <a:effectLst/>
              </a:rPr>
              <a:t>Specific</a:t>
            </a:r>
            <a:r>
              <a:rPr lang="pl-PL" b="1" dirty="0">
                <a:solidFill>
                  <a:srgbClr val="00685C"/>
                </a:solidFill>
                <a:effectLst/>
              </a:rPr>
              <a:t> – konkretny </a:t>
            </a:r>
          </a:p>
          <a:p>
            <a:pPr>
              <a:buNone/>
            </a:pPr>
            <a:r>
              <a:rPr lang="pl-PL" sz="2000" b="1" dirty="0">
                <a:solidFill>
                  <a:srgbClr val="00685C"/>
                </a:solidFill>
                <a:effectLst/>
              </a:rPr>
              <a:t>Cel:</a:t>
            </a:r>
            <a:r>
              <a:rPr lang="pl-PL" dirty="0">
                <a:solidFill>
                  <a:srgbClr val="00685C"/>
                </a:solidFill>
                <a:effectLst/>
              </a:rPr>
              <a:t> </a:t>
            </a:r>
            <a:r>
              <a:rPr lang="pl-PL" dirty="0">
                <a:effectLst/>
              </a:rPr>
              <a:t>Ograniczenie szerokiej dostępności fizycznej i ekonomicznej alkoholu oraz populacyjne zwiększenie świadomości o jego szkodliwości jako kluczowy element zmiany kultury społecznej jego spożycia. </a:t>
            </a:r>
          </a:p>
          <a:p>
            <a:pPr>
              <a:buNone/>
            </a:pPr>
            <a:endParaRPr lang="pl-PL" b="1" dirty="0">
              <a:solidFill>
                <a:srgbClr val="00685C"/>
              </a:solidFill>
              <a:effectLst/>
            </a:endParaRPr>
          </a:p>
          <a:p>
            <a:pPr>
              <a:buNone/>
            </a:pPr>
            <a:r>
              <a:rPr lang="pl-PL" b="1" dirty="0" err="1">
                <a:solidFill>
                  <a:srgbClr val="00685C"/>
                </a:solidFill>
                <a:effectLst/>
              </a:rPr>
              <a:t>Measurable</a:t>
            </a:r>
            <a:r>
              <a:rPr lang="pl-PL" b="1" dirty="0">
                <a:solidFill>
                  <a:srgbClr val="00685C"/>
                </a:solidFill>
                <a:effectLst/>
              </a:rPr>
              <a:t> – mierzalny </a:t>
            </a:r>
          </a:p>
          <a:p>
            <a:pPr>
              <a:buNone/>
            </a:pPr>
            <a:r>
              <a:rPr lang="pl-PL" b="1" dirty="0">
                <a:solidFill>
                  <a:srgbClr val="00685C"/>
                </a:solidFill>
                <a:effectLst/>
              </a:rPr>
              <a:t>Miary sukcesu: </a:t>
            </a:r>
          </a:p>
          <a:p>
            <a:pPr>
              <a:spcAft>
                <a:spcPts val="615"/>
              </a:spcAft>
              <a:buFont typeface="+mj-lt"/>
              <a:buAutoNum type="arabicPeriod"/>
            </a:pPr>
            <a:r>
              <a:rPr lang="pl-PL" dirty="0">
                <a:effectLst/>
              </a:rPr>
              <a:t>Utworzenie stanowiska Pełnomocnika Prezesa Rady Ministrów w randze członka Rady Ministrów do celów wdrożenia i utrwalenia zmian. </a:t>
            </a:r>
          </a:p>
          <a:p>
            <a:pPr>
              <a:spcAft>
                <a:spcPts val="615"/>
              </a:spcAft>
              <a:buFont typeface="+mj-lt"/>
              <a:buAutoNum type="arabicPeriod"/>
            </a:pPr>
            <a:r>
              <a:rPr lang="pl-PL" dirty="0">
                <a:effectLst/>
              </a:rPr>
              <a:t>Wprowadzenie projektu legislacyjnego obejmującego obszary zdefiniowane przez ustawodawcę. </a:t>
            </a:r>
          </a:p>
          <a:p>
            <a:pPr>
              <a:spcAft>
                <a:spcPts val="615"/>
              </a:spcAft>
              <a:buFont typeface="+mj-lt"/>
              <a:buAutoNum type="arabicPeriod"/>
            </a:pPr>
            <a:r>
              <a:rPr lang="pl-PL" dirty="0">
                <a:effectLst/>
              </a:rPr>
              <a:t>Spadek o 100% sprzedaży alkoholu na stacjach benzynowych w ciągu roku od wejścia w życie przepisów. </a:t>
            </a:r>
          </a:p>
          <a:p>
            <a:pPr>
              <a:buFont typeface="+mj-lt"/>
              <a:buAutoNum type="arabicPeriod"/>
            </a:pPr>
            <a:r>
              <a:rPr lang="pl-PL" dirty="0">
                <a:effectLst/>
              </a:rPr>
              <a:t>Objęcie 100% przedszkoli, szkół </a:t>
            </a:r>
            <a:r>
              <a:rPr lang="pl-PL" dirty="0" err="1">
                <a:effectLst/>
              </a:rPr>
              <a:t>prodstawowych</a:t>
            </a:r>
            <a:r>
              <a:rPr lang="pl-PL" dirty="0">
                <a:effectLst/>
              </a:rPr>
              <a:t> i ponadpodstawowych zintegrowanym programem edukacyjnym, wchodzącym w skład podstawy programowej. </a:t>
            </a:r>
          </a:p>
          <a:p>
            <a:pPr>
              <a:buNone/>
            </a:pPr>
            <a:endParaRPr lang="pl-PL" b="1" dirty="0">
              <a:solidFill>
                <a:srgbClr val="00685C"/>
              </a:solidFill>
              <a:effectLst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86A8626F-7AC8-79F9-9C5D-28AE6EF9695E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FA74EE4C-237C-1E2D-8B46-44B24928D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12708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780CE-B5E4-FBD2-D918-0D68B149D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36743D-2652-E9CE-8ED5-51CC99716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0246510" cy="1162816"/>
          </a:xfrm>
        </p:spPr>
        <p:txBody>
          <a:bodyPr>
            <a:normAutofit/>
          </a:bodyPr>
          <a:lstStyle/>
          <a:p>
            <a:r>
              <a:rPr lang="pl-PL" sz="6000" dirty="0"/>
              <a:t>SMART</a:t>
            </a:r>
            <a:endParaRPr lang="en-GB" sz="6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F86EE60-821D-4160-36C3-7AE639341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64</a:t>
            </a:fld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977DF4D-5CB9-E59C-0A08-0A1E892C8312}"/>
              </a:ext>
            </a:extLst>
          </p:cNvPr>
          <p:cNvSpPr txBox="1"/>
          <p:nvPr/>
        </p:nvSpPr>
        <p:spPr>
          <a:xfrm>
            <a:off x="823567" y="1820428"/>
            <a:ext cx="1058697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b="1" dirty="0" err="1">
                <a:solidFill>
                  <a:srgbClr val="00685C"/>
                </a:solidFill>
                <a:effectLst/>
              </a:rPr>
              <a:t>Achievable</a:t>
            </a:r>
            <a:r>
              <a:rPr lang="pl-PL" b="1" dirty="0">
                <a:solidFill>
                  <a:srgbClr val="00685C"/>
                </a:solidFill>
                <a:effectLst/>
              </a:rPr>
              <a:t> – osiągalny </a:t>
            </a:r>
            <a:endParaRPr lang="pl-PL" dirty="0">
              <a:solidFill>
                <a:srgbClr val="00685C"/>
              </a:solidFill>
              <a:effectLst/>
            </a:endParaRPr>
          </a:p>
          <a:p>
            <a:pPr>
              <a:buNone/>
            </a:pPr>
            <a:r>
              <a:rPr lang="pl-PL" dirty="0">
                <a:effectLst/>
              </a:rPr>
              <a:t>Inicjatywa przewiduje wykorzystanie istniejących zasobów i instytucji – zarówno sektora publicznego takich jak Ministerstwo Zdrowia, Ministerstwo Edukacji Narodowej, Policja, jak i organizacji pozarządowych i </a:t>
            </a:r>
            <a:r>
              <a:rPr lang="pl-PL" dirty="0" err="1">
                <a:effectLst/>
              </a:rPr>
              <a:t>opinionliderów</a:t>
            </a:r>
            <a:r>
              <a:rPr lang="pl-PL" dirty="0">
                <a:effectLst/>
              </a:rPr>
              <a:t>. Ponadto inicjatywa wpisuje się w zmiany społeczne, zmierzające do ograniczenia spożywania alkoholu z uwagi na jego szkodliwy charakter. </a:t>
            </a:r>
            <a:br>
              <a:rPr lang="pl-PL" dirty="0">
                <a:effectLst/>
              </a:rPr>
            </a:br>
            <a:br>
              <a:rPr lang="pl-PL" dirty="0">
                <a:effectLst/>
              </a:rPr>
            </a:br>
            <a:r>
              <a:rPr lang="pl-PL" b="1" dirty="0" err="1">
                <a:solidFill>
                  <a:srgbClr val="00685C"/>
                </a:solidFill>
                <a:effectLst/>
              </a:rPr>
              <a:t>Relevant</a:t>
            </a:r>
            <a:r>
              <a:rPr lang="pl-PL" b="1" dirty="0">
                <a:solidFill>
                  <a:srgbClr val="00685C"/>
                </a:solidFill>
                <a:effectLst/>
              </a:rPr>
              <a:t> – istotny </a:t>
            </a:r>
            <a:endParaRPr lang="pl-PL" dirty="0">
              <a:solidFill>
                <a:srgbClr val="00685C"/>
              </a:solidFill>
              <a:effectLst/>
            </a:endParaRPr>
          </a:p>
          <a:p>
            <a:r>
              <a:rPr lang="pl-PL" dirty="0">
                <a:effectLst/>
              </a:rPr>
              <a:t>Zmiana nawyków spożywania alkoholu jest kluczowa do kreowania świadomego i zdrowego społeczeństwa. Ze względu na negatywny wpływ na zdrowie zarówno fizyczne i psychiczne długofalowo może doprowadzić do utraty potencjału danej społeczności, czego efekty będzie można zauważyć nie tylko w koszcie ekonomicznym, lecz przede wszystkim w kosztach społecznych i kulturowych. </a:t>
            </a:r>
          </a:p>
          <a:p>
            <a:pPr>
              <a:buNone/>
            </a:pPr>
            <a:endParaRPr lang="pl-PL" dirty="0"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endParaRPr lang="pl-PL" b="1" dirty="0">
              <a:solidFill>
                <a:srgbClr val="00685C"/>
              </a:solidFill>
              <a:effectLst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427A004C-12D0-C61A-01DB-7A8DEAACB719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8C937E2D-1298-CB47-27A5-438F0AD6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6075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78953-F927-CEC7-8706-73B5821D8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DAA052-02F5-65DA-4D8E-B2F6BBBF7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0246510" cy="1162816"/>
          </a:xfrm>
        </p:spPr>
        <p:txBody>
          <a:bodyPr>
            <a:normAutofit/>
          </a:bodyPr>
          <a:lstStyle/>
          <a:p>
            <a:r>
              <a:rPr lang="pl-PL" sz="6000" dirty="0"/>
              <a:t>SMART</a:t>
            </a:r>
            <a:endParaRPr lang="en-GB" sz="6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11A763E-C0BB-3F0B-0B78-277CE663F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65</a:t>
            </a:fld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9AB8897B-EAF8-5FAA-1D1A-612C0CE3E15C}"/>
              </a:ext>
            </a:extLst>
          </p:cNvPr>
          <p:cNvSpPr txBox="1"/>
          <p:nvPr/>
        </p:nvSpPr>
        <p:spPr>
          <a:xfrm>
            <a:off x="823567" y="1820428"/>
            <a:ext cx="10586978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sz="2400" b="1" dirty="0">
                <a:solidFill>
                  <a:srgbClr val="00685C"/>
                </a:solidFill>
                <a:effectLst/>
              </a:rPr>
              <a:t>Time-</a:t>
            </a:r>
            <a:r>
              <a:rPr lang="pl-PL" sz="2400" b="1" dirty="0" err="1">
                <a:solidFill>
                  <a:srgbClr val="00685C"/>
                </a:solidFill>
                <a:effectLst/>
              </a:rPr>
              <a:t>bound</a:t>
            </a:r>
            <a:r>
              <a:rPr lang="pl-PL" sz="2400" b="1" dirty="0">
                <a:solidFill>
                  <a:srgbClr val="00685C"/>
                </a:solidFill>
                <a:effectLst/>
              </a:rPr>
              <a:t> – określony w czasie </a:t>
            </a:r>
          </a:p>
          <a:p>
            <a:pPr>
              <a:buNone/>
            </a:pPr>
            <a:endParaRPr lang="pl-PL" sz="2400" b="1" dirty="0">
              <a:solidFill>
                <a:srgbClr val="00685C"/>
              </a:solidFill>
              <a:effectLst/>
            </a:endParaRPr>
          </a:p>
          <a:p>
            <a:pPr>
              <a:spcAft>
                <a:spcPts val="623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85C"/>
                </a:solidFill>
                <a:effectLst/>
              </a:rPr>
              <a:t>Natychmiastowy – w dniu wejścia w życie ustawy</a:t>
            </a:r>
            <a:br>
              <a:rPr lang="pl-PL" sz="2400" b="1" dirty="0">
                <a:solidFill>
                  <a:srgbClr val="00685C"/>
                </a:solidFill>
                <a:effectLst/>
              </a:rPr>
            </a:br>
            <a:endParaRPr lang="pl-PL" sz="2400" b="1" dirty="0">
              <a:solidFill>
                <a:srgbClr val="00685C"/>
              </a:solidFill>
              <a:effectLst/>
            </a:endParaRPr>
          </a:p>
          <a:p>
            <a:pPr>
              <a:spcAft>
                <a:spcPts val="623"/>
              </a:spcAft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85C"/>
                </a:solidFill>
                <a:effectLst/>
              </a:rPr>
              <a:t>Krótki termin – 6 miesięcy od wejścia w życie ustawy</a:t>
            </a:r>
            <a:br>
              <a:rPr lang="pl-PL" sz="2400" b="1" dirty="0">
                <a:solidFill>
                  <a:srgbClr val="00685C"/>
                </a:solidFill>
                <a:effectLst/>
              </a:rPr>
            </a:br>
            <a:endParaRPr lang="pl-PL" sz="2400" b="1" dirty="0">
              <a:solidFill>
                <a:srgbClr val="00685C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sz="2400" b="1" dirty="0">
                <a:solidFill>
                  <a:srgbClr val="00685C"/>
                </a:solidFill>
                <a:effectLst/>
              </a:rPr>
              <a:t>Długi termin – koniec 2065 r. jako pełne wdrożenie zmiany przyzwyczajeń społecznych podyktowane minimalną wymianą dwóch pokoleń i ugruntowaniem się nowych norm społecznych </a:t>
            </a:r>
            <a:br>
              <a:rPr lang="pl-PL" sz="2400" b="1" dirty="0">
                <a:solidFill>
                  <a:srgbClr val="00685C"/>
                </a:solidFill>
                <a:effectLst/>
              </a:rPr>
            </a:br>
            <a:r>
              <a:rPr lang="pl-PL" sz="1600" i="1" dirty="0">
                <a:solidFill>
                  <a:srgbClr val="00685C"/>
                </a:solidFill>
                <a:effectLst/>
              </a:rPr>
              <a:t>(zakładając wejście w życie ustawy w 2025 r. + 2 okresy 20-letnie związane z wychowaniem nowych pokoleń). </a:t>
            </a:r>
          </a:p>
          <a:p>
            <a:pPr>
              <a:buNone/>
            </a:pPr>
            <a:endParaRPr lang="pl-PL" dirty="0"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endParaRPr lang="pl-PL" b="1" dirty="0">
              <a:solidFill>
                <a:srgbClr val="00685C"/>
              </a:solidFill>
              <a:effectLst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A27CEA4C-CC0C-8D18-E0BA-6F3CB293FE46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7" name="Symbol zastępczy stopki 3">
            <a:extLst>
              <a:ext uri="{FF2B5EF4-FFF2-40B4-BE49-F238E27FC236}">
                <a16:creationId xmlns:a16="http://schemas.microsoft.com/office/drawing/2014/main" id="{B1454C23-70C3-339A-6C65-C9CB229F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4914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FCE4D-BA4A-D4BE-5AC3-E3C84FE7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6882FC-6FD6-222A-802B-AC74DBB4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567" y="286605"/>
            <a:ext cx="10246510" cy="1162816"/>
          </a:xfrm>
        </p:spPr>
        <p:txBody>
          <a:bodyPr>
            <a:normAutofit/>
          </a:bodyPr>
          <a:lstStyle/>
          <a:p>
            <a:r>
              <a:rPr lang="pl-PL" sz="6000" dirty="0"/>
              <a:t>Macierz </a:t>
            </a:r>
            <a:r>
              <a:rPr lang="pl-PL" sz="6000" dirty="0" err="1"/>
              <a:t>ryzyk</a:t>
            </a:r>
            <a:endParaRPr lang="en-GB" sz="60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5049EDE-572A-788F-0C0E-CA470343D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66</a:t>
            </a:fld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E64B90D-A7CF-B7CD-9AD5-AFD8ACE399C2}"/>
              </a:ext>
            </a:extLst>
          </p:cNvPr>
          <p:cNvSpPr txBox="1"/>
          <p:nvPr/>
        </p:nvSpPr>
        <p:spPr>
          <a:xfrm>
            <a:off x="823567" y="1820428"/>
            <a:ext cx="10586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l-PL" dirty="0"/>
              <a:t>umożliwia identyfikację potencjalnych zagrożeń, ich ocenę pod kątem prawdopodobieństwa i skutków oraz planowanie działań minimalizujących ryzyko </a:t>
            </a:r>
            <a:endParaRPr lang="pl-PL" b="1" dirty="0">
              <a:solidFill>
                <a:srgbClr val="00685C"/>
              </a:solidFill>
              <a:effectLst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7FE76614-A5A6-EC4D-ACD3-52991199680B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99E0FB1D-CA3D-477F-715A-D2B8DA0CC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443100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0ABC5-F780-3C29-A081-D18E9E553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B4960EC-3570-1D4A-602D-F390F765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67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B7A1DDBB-0C64-5ECB-052D-EFCF627CD993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7CF19D21-0C25-512E-5521-CD945BA6F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89A92CB2-F79B-5D59-24FB-9B65564B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6491A1A-93BE-E8AF-AD58-CC8A1C8F4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77" y="33088"/>
            <a:ext cx="12214954" cy="622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004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0BCC1-3B2D-1EF3-40E9-C5562B098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046DDE7-801A-9CB9-5CEC-B7E4D6595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68</a:t>
            </a:fld>
            <a:endParaRPr lang="en-GB"/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241512F-87F3-5433-484E-B22057F78167}"/>
              </a:ext>
            </a:extLst>
          </p:cNvPr>
          <p:cNvSpPr/>
          <p:nvPr/>
        </p:nvSpPr>
        <p:spPr>
          <a:xfrm>
            <a:off x="11815033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1200534F-8301-CD14-9E8F-6984389CC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11" name="Tytuł 10">
            <a:extLst>
              <a:ext uri="{FF2B5EF4-FFF2-40B4-BE49-F238E27FC236}">
                <a16:creationId xmlns:a16="http://schemas.microsoft.com/office/drawing/2014/main" id="{34135327-5F9A-CFBE-B44C-9599FD666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Prostokąt zaokrąglony 11">
            <a:extLst>
              <a:ext uri="{FF2B5EF4-FFF2-40B4-BE49-F238E27FC236}">
                <a16:creationId xmlns:a16="http://schemas.microsoft.com/office/drawing/2014/main" id="{BC1F8739-D933-C72F-2DA9-DA41B74B981A}"/>
              </a:ext>
            </a:extLst>
          </p:cNvPr>
          <p:cNvSpPr/>
          <p:nvPr/>
        </p:nvSpPr>
        <p:spPr>
          <a:xfrm>
            <a:off x="0" y="0"/>
            <a:ext cx="12183122" cy="6292312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5364671E-37AF-8FC9-C095-6C95740662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875209"/>
              </p:ext>
            </p:extLst>
          </p:nvPr>
        </p:nvGraphicFramePr>
        <p:xfrm>
          <a:off x="92990" y="111319"/>
          <a:ext cx="11997142" cy="6180993"/>
        </p:xfrm>
        <a:graphic>
          <a:graphicData uri="http://schemas.openxmlformats.org/drawingml/2006/table">
            <a:tbl>
              <a:tblPr/>
              <a:tblGrid>
                <a:gridCol w="450968">
                  <a:extLst>
                    <a:ext uri="{9D8B030D-6E8A-4147-A177-3AD203B41FA5}">
                      <a16:colId xmlns:a16="http://schemas.microsoft.com/office/drawing/2014/main" val="4191934989"/>
                    </a:ext>
                  </a:extLst>
                </a:gridCol>
                <a:gridCol w="536865">
                  <a:extLst>
                    <a:ext uri="{9D8B030D-6E8A-4147-A177-3AD203B41FA5}">
                      <a16:colId xmlns:a16="http://schemas.microsoft.com/office/drawing/2014/main" val="2563517595"/>
                    </a:ext>
                  </a:extLst>
                </a:gridCol>
                <a:gridCol w="515389">
                  <a:extLst>
                    <a:ext uri="{9D8B030D-6E8A-4147-A177-3AD203B41FA5}">
                      <a16:colId xmlns:a16="http://schemas.microsoft.com/office/drawing/2014/main" val="3981813954"/>
                    </a:ext>
                  </a:extLst>
                </a:gridCol>
                <a:gridCol w="1746600">
                  <a:extLst>
                    <a:ext uri="{9D8B030D-6E8A-4147-A177-3AD203B41FA5}">
                      <a16:colId xmlns:a16="http://schemas.microsoft.com/office/drawing/2014/main" val="1785015856"/>
                    </a:ext>
                  </a:extLst>
                </a:gridCol>
                <a:gridCol w="2042473">
                  <a:extLst>
                    <a:ext uri="{9D8B030D-6E8A-4147-A177-3AD203B41FA5}">
                      <a16:colId xmlns:a16="http://schemas.microsoft.com/office/drawing/2014/main" val="2137211093"/>
                    </a:ext>
                  </a:extLst>
                </a:gridCol>
                <a:gridCol w="2025771">
                  <a:extLst>
                    <a:ext uri="{9D8B030D-6E8A-4147-A177-3AD203B41FA5}">
                      <a16:colId xmlns:a16="http://schemas.microsoft.com/office/drawing/2014/main" val="1166311613"/>
                    </a:ext>
                  </a:extLst>
                </a:gridCol>
                <a:gridCol w="1768075">
                  <a:extLst>
                    <a:ext uri="{9D8B030D-6E8A-4147-A177-3AD203B41FA5}">
                      <a16:colId xmlns:a16="http://schemas.microsoft.com/office/drawing/2014/main" val="2377258798"/>
                    </a:ext>
                  </a:extLst>
                </a:gridCol>
                <a:gridCol w="1002148">
                  <a:extLst>
                    <a:ext uri="{9D8B030D-6E8A-4147-A177-3AD203B41FA5}">
                      <a16:colId xmlns:a16="http://schemas.microsoft.com/office/drawing/2014/main" val="1348727843"/>
                    </a:ext>
                  </a:extLst>
                </a:gridCol>
                <a:gridCol w="1154857">
                  <a:extLst>
                    <a:ext uri="{9D8B030D-6E8A-4147-A177-3AD203B41FA5}">
                      <a16:colId xmlns:a16="http://schemas.microsoft.com/office/drawing/2014/main" val="3704934469"/>
                    </a:ext>
                  </a:extLst>
                </a:gridCol>
                <a:gridCol w="753996">
                  <a:extLst>
                    <a:ext uri="{9D8B030D-6E8A-4147-A177-3AD203B41FA5}">
                      <a16:colId xmlns:a16="http://schemas.microsoft.com/office/drawing/2014/main" val="1976239019"/>
                    </a:ext>
                  </a:extLst>
                </a:gridCol>
              </a:tblGrid>
              <a:tr h="242498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Wpływ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Prawdopodobieństwo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Ryzyko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Nazwa Ryzyka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Opis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Efekt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Mitigacja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Typ Ryzyka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P.F.Drucker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Mikels ; Kaplan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50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9114125"/>
                  </a:ext>
                </a:extLst>
              </a:tr>
              <a:tr h="71454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 braku kontynuacji reformy legislacyjnej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Kolejne rządy pod wpływem niechęci społecznych mogą wycofać się z planów reformacyjnych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Uznanie decycji poprzedniego rządu jako niekonstytucyjnych, blokada reform, chaos legislacyjny, pogłębienie krzysu społecznego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Działania mająe na celu utrzymanie Rządu na kolejne kadencje.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którego nie podjęcie nie można sobie pozwolic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851206"/>
                  </a:ext>
                </a:extLst>
              </a:tr>
              <a:tr h="428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Zwiększone ryzyko przemytu alkoholi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Zwiększenie przemytu z krajów ościennych, w których alkolol będzie mieć większą dsotępność i niższe ceny (Czechy, Niemcy)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nielegalnego alkoholu, stworzenie nielegalnych łańcuchów dostaw nieewidencjonowanego elkoholu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Zwiększenie szczelności kontroli granicznej, również w zakresie krajów członkowskich UE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Makroglobalne 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Ryzyko, które trzeba podjąć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Zewnętrzne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531958"/>
                  </a:ext>
                </a:extLst>
              </a:tr>
              <a:tr h="59619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udziału czarnego rynku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Ograniczenia dostępności do alkoholu mogą doprowadzić do zwiększenia udziału czarnego rynku, wzrost zainteresowania międzynarodowych grup przestępczych celem szybkiego zysku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Spadek wpływów podatkowych, wzrost przestępczości, tworzenie się nowych struktur dostaw alkoholu w nielegalnym obrocie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Storzenie strutur organów ścigania, zwiększenie kontroli, wyższa penalizacja przestępst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Makroglobalne 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którego nie podjęcie nie można sobie pozwolic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Zewnętrzne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265313"/>
                  </a:ext>
                </a:extLst>
              </a:tr>
              <a:tr h="428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 migracji przemysłu alkoholowego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Przemysł może przenieść działalność poza kraj ze względu na wysokie kary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Utrata miejsc pracy, spadek wpływów podatkowych.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Wsparcie alternatyw dla przemysłu, przepisy przejściowe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Makroglobalne 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 można sobie pozwolić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Zewnętrzne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9651526"/>
                  </a:ext>
                </a:extLst>
              </a:tr>
              <a:tr h="428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64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Bankructwo lokalnych browarow i małych producentów alkoholu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Małe przedsiębiorstwa mogą nie być w stanie dostosować się do nowych regulacji prawnych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Likwidacja lokalnych browarów będących często potencjałem gastronomicznym i turystycznym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Próba wsparcia lokalnych twórców sektora, przepisy przejściowe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Regiogospodarcze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 można sobie pozwolić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 możliwe do uniknięcia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9194339"/>
                  </a:ext>
                </a:extLst>
              </a:tr>
              <a:tr h="857450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63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 skarg do Trybunału Konstytucyjnego zarówno Polski jak i UE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Ograniczenie dostępności do alkoholu może być wykorzystane jako argument ograniczenia wolności osobistej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Konflikt wewnętrzny oraz podniesienia sprawy spornej do rangi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europeskiej</a:t>
                      </a:r>
                      <a:endParaRPr lang="pl-P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Dokłada analiza prawna sytuacji, konsultacje zarówno w trybunale PL i EU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Makroglobalne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Ryzyko, które trzeba podjąć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Zewnętrzne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6019935"/>
                  </a:ext>
                </a:extLst>
              </a:tr>
              <a:tr h="428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Rozwój "alkoholowych" grup lobbingowych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Silny przemysł alkoholowy może inwestować w działaność lobbingową, sprzeczną z linią reformacji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Próby wpływów zarówno pośrednich i bezpośrednich na ustawodawcę.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Wysokie kary na lobbing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Mezogospodarcze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 można sobie pozwolić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Zewnętrzne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214412"/>
                  </a:ext>
                </a:extLst>
              </a:tr>
              <a:tr h="478296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Zwiększenie użycia innych środków psychoaktywnych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Zmniejszona dostępność alkoholu może prowadzić do wzrostu użycia narkotyków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Wzrost popytu nielegalnych używek, wzrost przestępczości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nakotykowej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wzrost nowych uzależnień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Monitorowanie rynku, kampanie informacyjne, zwiększenie udziału organów </a:t>
                      </a:r>
                      <a:r>
                        <a:rPr lang="pl-PL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ściagania</a:t>
                      </a:r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powstanie nowych medycznych ośrodków uzależnień 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Ryzyko, na którego nie podjęcie nie można sobie pozwolic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82893744"/>
                  </a:ext>
                </a:extLst>
              </a:tr>
              <a:tr h="71409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Obniżenie dochodów budżetowych z akcyzy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Zmniejszenie sprzedaży alkoholu prowadzi do spadku wpływów z podatków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Niższe dochody do budżetu państwa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Podwyższenie akcyzy na inne towary luksusowe, spadek dochodów z akcyzy wynikający z obniżenia spożycia przełoży się na ograniczenie wydatków budżetowych na koszty społeczne tego uzależnienia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Makroekonomiczne Społeczne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Ryzyko, które trzeba podjąć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3829418"/>
                  </a:ext>
                </a:extLst>
              </a:tr>
              <a:tr h="375135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49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Zmniejszenie społecznej akceptacji dla alkoholu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Kampanie edukacyjne mogą wpłynąć na postrzeganie alkoholu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Długofalowa zmiana postaw społecznych i stygmatyzacja osób spożywających alkohol.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Zrównoważone  kampanie społeczne uwzględniające  korzyści zdrowotne i wsparcie osób uzależnionych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Makroekonomiczne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Ryzyko, które trzeba podjąć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494913"/>
                  </a:ext>
                </a:extLst>
              </a:tr>
              <a:tr h="428724"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4402" marR="4402" marT="4402" marB="0" anchor="ctr">
                    <a:lnL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9C57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EB9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Utrata miejsc pracy w branży alkoholowej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Zmiana nawyków konsupcyjnych i wzrost kosztów produkcji może wpłynąć na produkcję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Konieczność zmiany profilu branży może spowodować likwidacje miejsc pracy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Przepisy przejściowe, programy przekwalifikowania pracowników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Mezogospodarcze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900" b="0" i="0" u="none" strike="noStrike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</a:rPr>
                        <a:t>Ryzyko, które trzeba podjąć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l-PL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Strategiczne</a:t>
                      </a:r>
                    </a:p>
                  </a:txBody>
                  <a:tcPr marL="4402" marR="4402" marT="4402" marB="0" anchor="ctr">
                    <a:lnL>
                      <a:noFill/>
                    </a:lnL>
                    <a:lnR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504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321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4341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3D64-64ED-7178-1BDC-17783501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60550FB-377C-30BF-DE18-5A7674B0C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Koncepcja zmiany </a:t>
            </a:r>
            <a:r>
              <a:rPr lang="pl-PL" dirty="0" err="1"/>
              <a:t>zachowań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D65C2F-5713-56CB-40E6-723399350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2171198"/>
            <a:ext cx="9467308" cy="27528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dirty="0"/>
              <a:t> opiera się na założeniu, że modyfikacja indywidualnych i grupowych nawyków może prowadzić do poprawy zdrowia ludzi oraz redukcji kosztów ponoszonych na przeciwdziałanie i usuwanie skutków nadmiernego spożywania alkoholu. </a:t>
            </a:r>
          </a:p>
          <a:p>
            <a:pPr>
              <a:lnSpc>
                <a:spcPct val="100000"/>
              </a:lnSpc>
              <a:buNone/>
            </a:pPr>
            <a:r>
              <a:rPr lang="pl-PL" dirty="0"/>
              <a:t> Proces zmiany </a:t>
            </a:r>
            <a:r>
              <a:rPr lang="pl-PL" dirty="0" err="1"/>
              <a:t>zachowań</a:t>
            </a:r>
            <a:r>
              <a:rPr lang="pl-PL" dirty="0"/>
              <a:t> jest złożony i wieloaspektowy, obejmujący motywacje jednostek, bariery strukturalne oraz kontekst społeczno-kulturowy.</a:t>
            </a: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511607E-29BB-E6B8-E989-8B8FD266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69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7AC9B95-62FE-DBA6-C9FD-9F34C3480DD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ED995B68-2F9C-3825-03AD-B36470D0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9365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D3E5E-AD67-A7FD-FDC7-C1E9A46A0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7F186767-1C05-85F9-C736-32BEAC723F8D}"/>
              </a:ext>
            </a:extLst>
          </p:cNvPr>
          <p:cNvSpPr/>
          <p:nvPr/>
        </p:nvSpPr>
        <p:spPr>
          <a:xfrm>
            <a:off x="-22978" y="-1"/>
            <a:ext cx="12192000" cy="6254885"/>
          </a:xfrm>
          <a:prstGeom prst="rect">
            <a:avLst/>
          </a:prstGeom>
          <a:solidFill>
            <a:srgbClr val="FFFDF9"/>
          </a:solidFill>
          <a:ln>
            <a:solidFill>
              <a:srgbClr val="FFFB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BBBA74C-2ED3-1D2A-EA76-E4478C150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</a:t>
            </a:fld>
            <a:endParaRPr lang="en-GB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E186FD49-ABAE-192A-E212-C8C31EE0EC8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7E76D9ED-16D8-5897-F5D3-EE10FC6C9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785" y="96481"/>
            <a:ext cx="10552940" cy="1450757"/>
          </a:xfrm>
        </p:spPr>
        <p:txBody>
          <a:bodyPr/>
          <a:lstStyle/>
          <a:p>
            <a:r>
              <a:rPr lang="pl-PL" dirty="0"/>
              <a:t>Polska Historia</a:t>
            </a:r>
          </a:p>
        </p:txBody>
      </p:sp>
      <p:pic>
        <p:nvPicPr>
          <p:cNvPr id="5122" name="Picture 2" descr="Wygenerowany obraz">
            <a:extLst>
              <a:ext uri="{FF2B5EF4-FFF2-40B4-BE49-F238E27FC236}">
                <a16:creationId xmlns:a16="http://schemas.microsoft.com/office/drawing/2014/main" id="{AEEE6F7E-39E4-ECCC-5D46-B886A5491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1" y="2071991"/>
            <a:ext cx="3190942" cy="319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81C9C945-A754-66BD-7808-CBD4119D8997}"/>
              </a:ext>
            </a:extLst>
          </p:cNvPr>
          <p:cNvSpPr/>
          <p:nvPr/>
        </p:nvSpPr>
        <p:spPr>
          <a:xfrm>
            <a:off x="3686186" y="2556962"/>
            <a:ext cx="851170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l-PL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Bolesław Chrobry</a:t>
            </a:r>
          </a:p>
          <a:p>
            <a:pPr algn="ctr"/>
            <a:r>
              <a:rPr lang="pl-PL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…zwany również Piwoszem…</a:t>
            </a:r>
            <a:endParaRPr lang="pl-PL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stopki 3">
            <a:extLst>
              <a:ext uri="{FF2B5EF4-FFF2-40B4-BE49-F238E27FC236}">
                <a16:creationId xmlns:a16="http://schemas.microsoft.com/office/drawing/2014/main" id="{6021C697-08A5-A303-8D96-6F89CC0C7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613132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1A26E-3D28-07FD-39E3-878FBBB47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6BB2B4-F723-1207-2130-D98BE728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Koncepcja zmiany </a:t>
            </a:r>
            <a:r>
              <a:rPr lang="pl-PL" dirty="0" err="1"/>
              <a:t>zachowań</a:t>
            </a:r>
            <a:r>
              <a:rPr lang="pl-PL" dirty="0"/>
              <a:t>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C931C86-78ED-D50D-F140-39DCBE6B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907727"/>
            <a:ext cx="9467308" cy="275289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model Health Belief Model (HBM),</a:t>
            </a:r>
            <a:endParaRPr lang="pl-PL" dirty="0"/>
          </a:p>
          <a:p>
            <a:pPr lvl="0"/>
            <a:r>
              <a:rPr lang="en-US" dirty="0" err="1"/>
              <a:t>teoria</a:t>
            </a:r>
            <a:r>
              <a:rPr lang="en-US" dirty="0"/>
              <a:t> </a:t>
            </a:r>
            <a:r>
              <a:rPr lang="en-US" dirty="0" err="1"/>
              <a:t>planowanego</a:t>
            </a:r>
            <a:r>
              <a:rPr lang="en-US" dirty="0"/>
              <a:t> </a:t>
            </a:r>
            <a:r>
              <a:rPr lang="en-US" dirty="0" err="1"/>
              <a:t>zachowania</a:t>
            </a:r>
            <a:r>
              <a:rPr lang="en-US" dirty="0"/>
              <a:t> (Theory of Planned </a:t>
            </a:r>
            <a:r>
              <a:rPr lang="en-US" dirty="0" err="1"/>
              <a:t>Behaviour</a:t>
            </a:r>
            <a:r>
              <a:rPr lang="en-US" dirty="0"/>
              <a:t>, TPB),</a:t>
            </a:r>
            <a:endParaRPr lang="pl-PL" dirty="0"/>
          </a:p>
          <a:p>
            <a:pPr lvl="0"/>
            <a:r>
              <a:rPr lang="pl-PL" dirty="0"/>
              <a:t>model społeczno-poznawczy (</a:t>
            </a:r>
            <a:r>
              <a:rPr lang="pl-PL" dirty="0" err="1"/>
              <a:t>Social</a:t>
            </a:r>
            <a:r>
              <a:rPr lang="pl-PL" dirty="0"/>
              <a:t> </a:t>
            </a:r>
            <a:r>
              <a:rPr lang="pl-PL" dirty="0" err="1"/>
              <a:t>Cognitive</a:t>
            </a:r>
            <a:r>
              <a:rPr lang="pl-PL" dirty="0"/>
              <a:t> </a:t>
            </a:r>
            <a:r>
              <a:rPr lang="pl-PL" dirty="0" err="1"/>
              <a:t>Theory</a:t>
            </a:r>
            <a:r>
              <a:rPr lang="pl-PL" dirty="0"/>
              <a:t>, SCT),</a:t>
            </a:r>
          </a:p>
          <a:p>
            <a:r>
              <a:rPr lang="pl-PL" dirty="0"/>
              <a:t>koło zmiany </a:t>
            </a:r>
            <a:r>
              <a:rPr lang="pl-PL" dirty="0" err="1"/>
              <a:t>zachowań</a:t>
            </a:r>
            <a:r>
              <a:rPr lang="pl-PL" dirty="0"/>
              <a:t> (</a:t>
            </a:r>
            <a:r>
              <a:rPr lang="pl-PL" dirty="0" err="1"/>
              <a:t>Behaviour</a:t>
            </a:r>
            <a:r>
              <a:rPr lang="pl-PL" dirty="0"/>
              <a:t> </a:t>
            </a:r>
            <a:r>
              <a:rPr lang="pl-PL" dirty="0" err="1"/>
              <a:t>Change</a:t>
            </a:r>
            <a:r>
              <a:rPr lang="pl-PL" dirty="0"/>
              <a:t> Wheel, BCW)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B7700EC-F779-5D04-5291-CCCA553B4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70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60F4947-192B-25E0-C3A0-97C755C81201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14A66E19-F15E-D1C6-CCF6-EA2DF8D9E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22027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AA9E6-4DA9-CE2A-FC45-681693DD4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1E3B38-9C4D-79B1-BA7E-848589EA6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Belief Model (HBM</a:t>
            </a:r>
            <a:r>
              <a:rPr lang="pl-PL" dirty="0"/>
              <a:t>)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090B19-38ED-CD90-6980-2F947D706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907727"/>
            <a:ext cx="9467308" cy="2752899"/>
          </a:xfrm>
        </p:spPr>
        <p:txBody>
          <a:bodyPr>
            <a:noAutofit/>
          </a:bodyPr>
          <a:lstStyle/>
          <a:p>
            <a:pPr marL="201168" lvl="1" indent="0">
              <a:buNone/>
            </a:pPr>
            <a:r>
              <a:rPr lang="pl-PL" dirty="0"/>
              <a:t>Ludzie zmieniają swoje zachowania zdrowotne, jeśli:</a:t>
            </a:r>
          </a:p>
          <a:p>
            <a:pPr lvl="1"/>
            <a:endParaRPr lang="pl-PL" dirty="0"/>
          </a:p>
          <a:p>
            <a:pPr lvl="1"/>
            <a:r>
              <a:rPr lang="pl-PL" dirty="0"/>
              <a:t>postrzegają zagrożenie jako poważne (</a:t>
            </a:r>
            <a:r>
              <a:rPr lang="pl-PL" dirty="0" err="1"/>
              <a:t>perceived</a:t>
            </a:r>
            <a:r>
              <a:rPr lang="pl-PL" dirty="0"/>
              <a:t> </a:t>
            </a:r>
            <a:r>
              <a:rPr lang="pl-PL" dirty="0" err="1"/>
              <a:t>severity</a:t>
            </a:r>
            <a:r>
              <a:rPr lang="pl-PL" dirty="0"/>
              <a:t>),</a:t>
            </a:r>
          </a:p>
          <a:p>
            <a:pPr lvl="1"/>
            <a:r>
              <a:rPr lang="pl-PL" dirty="0"/>
              <a:t>są świadomi ryzyka (</a:t>
            </a:r>
            <a:r>
              <a:rPr lang="pl-PL" dirty="0" err="1"/>
              <a:t>perceived</a:t>
            </a:r>
            <a:r>
              <a:rPr lang="pl-PL" dirty="0"/>
              <a:t> </a:t>
            </a:r>
            <a:r>
              <a:rPr lang="pl-PL" dirty="0" err="1"/>
              <a:t>susceptibility</a:t>
            </a:r>
            <a:r>
              <a:rPr lang="pl-PL" dirty="0"/>
              <a:t>),</a:t>
            </a:r>
          </a:p>
          <a:p>
            <a:pPr lvl="1"/>
            <a:r>
              <a:rPr lang="pl-PL" dirty="0"/>
              <a:t>wierzą w korzyści zmiany (</a:t>
            </a:r>
            <a:r>
              <a:rPr lang="pl-PL" dirty="0" err="1"/>
              <a:t>perceived</a:t>
            </a:r>
            <a:r>
              <a:rPr lang="pl-PL" dirty="0"/>
              <a:t> </a:t>
            </a:r>
            <a:r>
              <a:rPr lang="pl-PL" dirty="0" err="1"/>
              <a:t>benefits</a:t>
            </a:r>
            <a:r>
              <a:rPr lang="pl-PL" dirty="0"/>
              <a:t>),</a:t>
            </a:r>
          </a:p>
          <a:p>
            <a:pPr lvl="1"/>
            <a:r>
              <a:rPr lang="pl-PL" dirty="0"/>
              <a:t>oceniają przeszkody jako możliwe do pokonania (</a:t>
            </a:r>
            <a:r>
              <a:rPr lang="pl-PL" dirty="0" err="1"/>
              <a:t>perceived</a:t>
            </a:r>
            <a:r>
              <a:rPr lang="pl-PL" dirty="0"/>
              <a:t> </a:t>
            </a:r>
            <a:r>
              <a:rPr lang="pl-PL" dirty="0" err="1"/>
              <a:t>barriers</a:t>
            </a:r>
            <a:r>
              <a:rPr lang="pl-PL" dirty="0"/>
              <a:t>),</a:t>
            </a:r>
          </a:p>
          <a:p>
            <a:r>
              <a:rPr lang="pl-PL" sz="2800" b="1" dirty="0">
                <a:solidFill>
                  <a:srgbClr val="00685C"/>
                </a:solidFill>
              </a:rPr>
              <a:t>są motywowani bodźcem (</a:t>
            </a:r>
            <a:r>
              <a:rPr lang="pl-PL" sz="2800" b="1" dirty="0" err="1">
                <a:solidFill>
                  <a:srgbClr val="00685C"/>
                </a:solidFill>
              </a:rPr>
              <a:t>cues</a:t>
            </a:r>
            <a:r>
              <a:rPr lang="pl-PL" sz="2800" b="1" dirty="0">
                <a:solidFill>
                  <a:srgbClr val="00685C"/>
                </a:solidFill>
              </a:rPr>
              <a:t> to </a:t>
            </a:r>
            <a:r>
              <a:rPr lang="pl-PL" sz="2800" b="1" dirty="0" err="1">
                <a:solidFill>
                  <a:srgbClr val="00685C"/>
                </a:solidFill>
              </a:rPr>
              <a:t>action</a:t>
            </a:r>
            <a:r>
              <a:rPr lang="pl-PL" sz="2800" b="1" dirty="0">
                <a:solidFill>
                  <a:srgbClr val="00685C"/>
                </a:solidFill>
              </a:rPr>
              <a:t>).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CE41521-EC29-329D-0B3A-9FD9EAE2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71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1C034E5-5094-7CE4-D473-1281489B73D4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2A75456E-A49F-811A-EDAE-AB6E5275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75532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6E933-9287-F9DE-0C45-031C5DCDF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B7FB7B-0F61-A9D8-C62E-FB5F78C6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Teoria planowanego zachowania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FD8E16-AB1A-421D-244F-AE0850A8D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6" y="1907727"/>
            <a:ext cx="10552939" cy="2752899"/>
          </a:xfrm>
        </p:spPr>
        <p:txBody>
          <a:bodyPr>
            <a:noAutofit/>
          </a:bodyPr>
          <a:lstStyle/>
          <a:p>
            <a:pPr lvl="1"/>
            <a:r>
              <a:rPr lang="pl-PL" sz="2800" dirty="0"/>
              <a:t>postawy wobec zachowania (</a:t>
            </a:r>
            <a:r>
              <a:rPr lang="pl-PL" sz="2800" dirty="0" err="1"/>
              <a:t>attitudes</a:t>
            </a:r>
            <a:r>
              <a:rPr lang="pl-PL" sz="2800" dirty="0"/>
              <a:t>),</a:t>
            </a:r>
          </a:p>
          <a:p>
            <a:pPr lvl="1"/>
            <a:r>
              <a:rPr lang="pl-PL" sz="2800" dirty="0"/>
              <a:t>normy społeczne (</a:t>
            </a:r>
            <a:r>
              <a:rPr lang="pl-PL" sz="2800" dirty="0" err="1"/>
              <a:t>subjective</a:t>
            </a:r>
            <a:r>
              <a:rPr lang="pl-PL" sz="2800" dirty="0"/>
              <a:t> </a:t>
            </a:r>
            <a:r>
              <a:rPr lang="pl-PL" sz="2800" dirty="0" err="1"/>
              <a:t>norms</a:t>
            </a:r>
            <a:r>
              <a:rPr lang="pl-PL" sz="2800" dirty="0"/>
              <a:t>),</a:t>
            </a:r>
          </a:p>
          <a:p>
            <a:pPr lvl="1"/>
            <a:r>
              <a:rPr lang="pl-PL" sz="2800" dirty="0"/>
              <a:t>postrzeganą kontrolę nad zachowaniem (</a:t>
            </a:r>
            <a:r>
              <a:rPr lang="pl-PL" sz="2800" dirty="0" err="1"/>
              <a:t>perceived</a:t>
            </a:r>
            <a:r>
              <a:rPr lang="pl-PL" sz="2800" dirty="0"/>
              <a:t> </a:t>
            </a:r>
            <a:r>
              <a:rPr lang="pl-PL" sz="2800" dirty="0" err="1"/>
              <a:t>behavioral</a:t>
            </a:r>
            <a:r>
              <a:rPr lang="pl-PL" sz="2800" dirty="0"/>
              <a:t> </a:t>
            </a:r>
            <a:r>
              <a:rPr lang="pl-PL" sz="2800" dirty="0" err="1"/>
              <a:t>control</a:t>
            </a:r>
            <a:r>
              <a:rPr lang="pl-PL" sz="2800" dirty="0"/>
              <a:t>).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3C5A43-79F2-13C6-B2CF-47A56C17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72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A23A0FC-134B-5DD9-0941-44BAE0F50AF6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DAAF5C1A-AD15-6EF1-D340-F49C99C9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2822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4DDC-4648-09FE-B62A-A151C6596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C4A88E-B794-8DCB-85AB-D7BB234C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zarządzania zmianą Kurta Lewina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44517C4-8C7B-5390-B24A-2F742225E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8" y="2052550"/>
            <a:ext cx="10552939" cy="2752899"/>
          </a:xfrm>
        </p:spPr>
        <p:txBody>
          <a:bodyPr>
            <a:noAutofit/>
          </a:bodyPr>
          <a:lstStyle/>
          <a:p>
            <a:pPr lvl="0"/>
            <a:r>
              <a:rPr lang="pl-PL" sz="3200" dirty="0">
                <a:solidFill>
                  <a:srgbClr val="00685C"/>
                </a:solidFill>
              </a:rPr>
              <a:t>rozmrażanie</a:t>
            </a:r>
            <a:r>
              <a:rPr lang="pl-PL" sz="3200" dirty="0"/>
              <a:t> – przygotowanie organizacji do zmiany poprzez zakwestionowanie obecnych praktyk i przekonań,</a:t>
            </a:r>
          </a:p>
          <a:p>
            <a:pPr lvl="0"/>
            <a:r>
              <a:rPr lang="pl-PL" sz="3200" dirty="0">
                <a:solidFill>
                  <a:srgbClr val="00685C"/>
                </a:solidFill>
              </a:rPr>
              <a:t>zmiana</a:t>
            </a:r>
            <a:r>
              <a:rPr lang="pl-PL" sz="3200" dirty="0"/>
              <a:t> – wdrażanie nowych procesów, struktur czy </a:t>
            </a:r>
            <a:r>
              <a:rPr lang="pl-PL" sz="3200" dirty="0" err="1"/>
              <a:t>zachowań</a:t>
            </a:r>
            <a:r>
              <a:rPr lang="pl-PL" sz="3200" dirty="0"/>
              <a:t>,</a:t>
            </a:r>
          </a:p>
          <a:p>
            <a:pPr lvl="0"/>
            <a:r>
              <a:rPr lang="pl-PL" sz="3200" dirty="0">
                <a:solidFill>
                  <a:srgbClr val="00685C"/>
                </a:solidFill>
              </a:rPr>
              <a:t>zamrażanie</a:t>
            </a:r>
            <a:r>
              <a:rPr lang="pl-PL" sz="3200" dirty="0"/>
              <a:t> – utrwalenie wprowadzonych zmian, aby stały się nową normą w organizacji.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B8B79DC-29A3-FA20-09C5-1DFBCFC75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73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549BC42-9F4E-2F89-7BCE-ECF0D4C2557D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07AFFE92-158F-18AD-681B-A6DA26D74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6049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6C03E-2BAB-CD5E-895E-178597AB4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D907664-3D57-04FC-BD1D-4B7A28999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Model zarządzania zmianą Kurta Lewina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027945D-878B-4306-F668-E664A7254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8" y="3348459"/>
            <a:ext cx="10552939" cy="1009963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pl-PL" sz="6000" dirty="0">
                <a:solidFill>
                  <a:srgbClr val="00685C"/>
                </a:solidFill>
              </a:rPr>
              <a:t>Organizacja = Społeczeństwo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3506F7F-A8FA-0374-874C-161E7018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74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7AEEB66-36A1-A17A-0DF3-2E48B26DE819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FDD62CC1-7179-C0A3-2D30-B8A58969E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50178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A9E9C-EC42-3F1A-DEA2-EBBEFAC6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8E4C20-EB0A-BF32-FE87-CB28376C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Analiza pola sił </a:t>
            </a:r>
            <a:endParaRPr lang="en-GB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C0C5074-5ACA-6192-3251-24967CB50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75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D52D66A5-B887-D854-1CFB-182F2D459BA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17886D36-CC87-4E94-57D7-888DA3C55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60511317-6571-063D-FB5C-94BA9CD9E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3296491"/>
            <a:ext cx="10552941" cy="9534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5400" dirty="0">
                <a:solidFill>
                  <a:srgbClr val="00685C"/>
                </a:solidFill>
              </a:rPr>
              <a:t>Siły napędowe </a:t>
            </a:r>
            <a:r>
              <a:rPr lang="pl-PL" sz="5400" dirty="0"/>
              <a:t>VS </a:t>
            </a:r>
            <a:r>
              <a:rPr lang="pl-PL" sz="5400" dirty="0">
                <a:solidFill>
                  <a:srgbClr val="C00000"/>
                </a:solidFill>
              </a:rPr>
              <a:t>Siły hamujące</a:t>
            </a:r>
          </a:p>
        </p:txBody>
      </p:sp>
    </p:spTree>
    <p:extLst>
      <p:ext uri="{BB962C8B-B14F-4D97-AF65-F5344CB8AC3E}">
        <p14:creationId xmlns:p14="http://schemas.microsoft.com/office/powerpoint/2010/main" val="20695284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FE9F6-95B7-BCF7-00D0-6AE778C55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6E5F2-DE77-220C-2DC4-206560915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Rekomendacje  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6276DC6-02A4-C572-EC5C-656FC8D6D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845734"/>
            <a:ext cx="5737031" cy="27528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pl-PL" sz="2800" b="1" dirty="0">
                <a:solidFill>
                  <a:srgbClr val="00685C"/>
                </a:solidFill>
              </a:rPr>
              <a:t>Zmiany natychmiastowe: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Wiek zakupu alkoholu: 21+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Weryfikacja wieku: </a:t>
            </a:r>
            <a:r>
              <a:rPr lang="pl-PL" sz="1600" dirty="0" err="1"/>
              <a:t>mObywatel</a:t>
            </a:r>
            <a:r>
              <a:rPr lang="pl-PL" sz="1600" dirty="0"/>
              <a:t> / IKP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Zakaz sprzedaży online i promocji (również 0%)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Zakaz „małpek”, sprzedaży na stacjach paliw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Ograniczenia godzinowe: sklepy 10–17, gastronomia 22–12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Minimalna cena jednostkowa (akcyza)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Limit zagęszczenia i lokalizacji sklepów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Mandaty do 200 000 zł, zakaz spożycia przez pasażerów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Zaostrzenie kar za przemoc domową po alkoholu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 err="1"/>
              <a:t>Plain</a:t>
            </a:r>
            <a:r>
              <a:rPr lang="pl-PL" sz="1600" dirty="0"/>
              <a:t> </a:t>
            </a:r>
            <a:r>
              <a:rPr lang="pl-PL" sz="1600" dirty="0" err="1"/>
              <a:t>packaging</a:t>
            </a:r>
            <a:r>
              <a:rPr lang="pl-PL" sz="1600" dirty="0"/>
              <a:t> i ostrzeżenia graficzne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Opakowania tylko szklane/metalowe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600" dirty="0"/>
              <a:t>Alkohol wyłącznie w formie płynnej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6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2400" b="1" dirty="0">
                <a:solidFill>
                  <a:srgbClr val="00685C"/>
                </a:solidFill>
              </a:rPr>
              <a:t>Całkowity zakaz sprzedaży od 2065 r.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sz="1100" dirty="0"/>
          </a:p>
          <a:p>
            <a:pPr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D1B3A3C-F6CC-74E5-2569-19BD43BC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76</a:t>
            </a:fld>
            <a:endParaRPr lang="en-GB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86BD521-3C0D-38E5-D056-24D830757198}"/>
              </a:ext>
            </a:extLst>
          </p:cNvPr>
          <p:cNvSpPr txBox="1"/>
          <p:nvPr/>
        </p:nvSpPr>
        <p:spPr>
          <a:xfrm>
            <a:off x="6858000" y="1874728"/>
            <a:ext cx="5091344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pl-PL" sz="3200" b="1" dirty="0">
                <a:solidFill>
                  <a:srgbClr val="00685C"/>
                </a:solidFill>
              </a:rPr>
              <a:t>Działania wspierające: 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rgbClr val="00685C"/>
                </a:solidFill>
              </a:rPr>
              <a:t>Ambasadorzy Zmiany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Terapia zastępcza dla osób uzależnionych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Profilaktyka w szkołach i przedszkolach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Finansowanie działań z budżetu państwa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Walka z kontrabandą, nowe struktury nadzoru</a:t>
            </a:r>
            <a:b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Wsparcie ekonomiczno-prawne dla gastronomii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1C3BCAA5-90A5-1F1E-B05D-E0A8BFA926FB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3624B9C1-C35A-FA1F-10F6-D5500191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66369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B9965-FBA1-681C-7632-BADAFB9D7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E8A08E6-C5A3-D6B7-2B0A-86750BC52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77</a:t>
            </a:fld>
            <a:endParaRPr lang="en-GB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0370A326-AA2C-1176-D411-DD544E6C6A91}"/>
              </a:ext>
            </a:extLst>
          </p:cNvPr>
          <p:cNvSpPr/>
          <p:nvPr/>
        </p:nvSpPr>
        <p:spPr>
          <a:xfrm>
            <a:off x="-41031" y="-28863"/>
            <a:ext cx="12233031" cy="6330462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FF58D6FB-3BB3-5330-6F81-AA7FD0ECBAF7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B8256F53-CD6B-C513-1473-781E50AE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45D7B337-3E18-D0A6-BC69-72E848DFC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9712" y="527539"/>
            <a:ext cx="6934199" cy="2126210"/>
          </a:xfrm>
        </p:spPr>
        <p:txBody>
          <a:bodyPr>
            <a:normAutofit/>
          </a:bodyPr>
          <a:lstStyle/>
          <a:p>
            <a:br>
              <a:rPr lang="pl-PL" sz="2800" dirty="0">
                <a:solidFill>
                  <a:schemeClr val="bg1"/>
                </a:solidFill>
              </a:rPr>
            </a:br>
            <a:r>
              <a:rPr lang="pl-PL" sz="28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2DC06D91-6794-8746-65C3-C866093AFE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4336"/>
          <a:stretch/>
        </p:blipFill>
        <p:spPr>
          <a:xfrm>
            <a:off x="756478" y="371017"/>
            <a:ext cx="3475963" cy="1934862"/>
          </a:xfrm>
          <a:prstGeom prst="rect">
            <a:avLst/>
          </a:prstGeom>
        </p:spPr>
      </p:pic>
      <p:sp>
        <p:nvSpPr>
          <p:cNvPr id="9" name="Tytuł 5">
            <a:extLst>
              <a:ext uri="{FF2B5EF4-FFF2-40B4-BE49-F238E27FC236}">
                <a16:creationId xmlns:a16="http://schemas.microsoft.com/office/drawing/2014/main" id="{243D3421-6B5D-CA53-6637-48A91A36F7C3}"/>
              </a:ext>
            </a:extLst>
          </p:cNvPr>
          <p:cNvSpPr txBox="1">
            <a:spLocks/>
          </p:cNvSpPr>
          <p:nvPr/>
        </p:nvSpPr>
        <p:spPr>
          <a:xfrm>
            <a:off x="1057266" y="2862281"/>
            <a:ext cx="6757100" cy="2126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… a plan budżetowy NFZ na rok 2025* rok zakładał 183 mld zł – czyli tyle samo ile </a:t>
            </a:r>
            <a:r>
              <a:rPr lang="pl-PL" sz="3600" b="1" dirty="0">
                <a:solidFill>
                  <a:schemeClr val="bg1"/>
                </a:solidFill>
              </a:rPr>
              <a:t>TRACIMY ROCZNIE Z POWODU ALKOHOLU W POLSCE</a:t>
            </a:r>
            <a:endParaRPr lang="pl-PL" sz="3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Wygenerowany obraz">
            <a:extLst>
              <a:ext uri="{FF2B5EF4-FFF2-40B4-BE49-F238E27FC236}">
                <a16:creationId xmlns:a16="http://schemas.microsoft.com/office/drawing/2014/main" id="{B436CC0C-13B2-BD8B-C6AE-1705B80B8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5"/>
          <a:stretch/>
        </p:blipFill>
        <p:spPr bwMode="auto">
          <a:xfrm>
            <a:off x="8116064" y="2653749"/>
            <a:ext cx="356879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F43E7E9B-47AA-5428-1B08-DE18F38ACE4E}"/>
              </a:ext>
            </a:extLst>
          </p:cNvPr>
          <p:cNvSpPr txBox="1"/>
          <p:nvPr/>
        </p:nvSpPr>
        <p:spPr>
          <a:xfrm>
            <a:off x="110099" y="5866411"/>
            <a:ext cx="10446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https://www.nfz.gov.pl/aktualnosci/aktualnosci-centrali/pieniadze-na-zdrowie-w-2025-r-nfz-przygotowal-projekt-planu-finansowego,8634.html</a:t>
            </a:r>
            <a:endParaRPr lang="pl-PL" sz="1200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https://www.nik.gov.pl/aktualnosci/fundusz-przeciwdzialania-covid-19.html</a:t>
            </a:r>
            <a:endParaRPr lang="pl-PL" sz="1200" dirty="0">
              <a:solidFill>
                <a:schemeClr val="bg1"/>
              </a:solidFill>
            </a:endParaRPr>
          </a:p>
          <a:p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4" name="Tytuł 5">
            <a:extLst>
              <a:ext uri="{FF2B5EF4-FFF2-40B4-BE49-F238E27FC236}">
                <a16:creationId xmlns:a16="http://schemas.microsoft.com/office/drawing/2014/main" id="{22B5CF61-871B-00BF-63B2-6F03E74E6047}"/>
              </a:ext>
            </a:extLst>
          </p:cNvPr>
          <p:cNvSpPr txBox="1">
            <a:spLocks/>
          </p:cNvSpPr>
          <p:nvPr/>
        </p:nvSpPr>
        <p:spPr>
          <a:xfrm>
            <a:off x="4435816" y="228794"/>
            <a:ext cx="6757100" cy="212621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Fundusz Przeciwdziałania COVID-19 w latach 2020 -2022 wyniósł 190 mld zł…  </a:t>
            </a:r>
          </a:p>
        </p:txBody>
      </p:sp>
    </p:spTree>
    <p:extLst>
      <p:ext uri="{BB962C8B-B14F-4D97-AF65-F5344CB8AC3E}">
        <p14:creationId xmlns:p14="http://schemas.microsoft.com/office/powerpoint/2010/main" val="195912878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06165-8ABA-328A-6701-101EC2B77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D26574-2CF9-1D65-EB1F-4D68C44EB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1DA09D-517B-F74D-CE34-611061171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845734"/>
            <a:ext cx="10552940" cy="2752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00685C"/>
                </a:solidFill>
              </a:rPr>
              <a:t>Alkohol, dawniej postrzegany jako element kulturowy i społeczny</a:t>
            </a:r>
            <a:r>
              <a:rPr lang="pl-PL" sz="2800" dirty="0"/>
              <a:t>, dziś stanowi coraz większe zagrożenie dla zdrowia publicznego, gospodarki oraz stabilności społecznej.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00685C"/>
                </a:solidFill>
              </a:rPr>
              <a:t>Wzrost jego dostępności i popularności sprawia, że negatywne skutki jego spożycia widoczne są we wszystkich warstwach społecznych</a:t>
            </a:r>
            <a:r>
              <a:rPr lang="pl-PL" sz="2800" dirty="0"/>
              <a:t> – od problemów zdrowotnych, przez przemoc domową, po koszty ekonomiczne związane z leczeniem chorób alkoholowych. </a:t>
            </a:r>
          </a:p>
          <a:p>
            <a:pPr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F081334-5CAF-EB91-D2EC-365D3E3BF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78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0FE7F14-083A-33EE-5A15-F6A44156E6E4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E35AF0CC-A871-9C97-7BD4-98973B8A5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017639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2FC856-4E69-39A1-3824-271E57357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637C40-4517-A412-CD08-36FC49661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699D0-1441-04CB-1972-0A8ED0A1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845734"/>
            <a:ext cx="10552940" cy="27528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rgbClr val="00685C"/>
                </a:solidFill>
              </a:rPr>
              <a:t>Wpływ alkoholu na organizm człowieka jest wieloaspektowy </a:t>
            </a:r>
            <a:r>
              <a:rPr lang="pl-PL" sz="2800" dirty="0"/>
              <a:t>i może prowadzić do poważnych konsekwencji zdrowotnych zarówno w krótkiej, jak i długiej perspektywie czasowej. Spożycie alkoholu w nadmiarze przyczynia się do rozwoju licznych chorób, zagrażających zdrowiu i życiu. </a:t>
            </a:r>
          </a:p>
          <a:p>
            <a:pPr marL="0" indent="0">
              <a:buNone/>
            </a:pPr>
            <a:r>
              <a:rPr lang="pl-PL" sz="2800" b="1" dirty="0">
                <a:solidFill>
                  <a:srgbClr val="00685C"/>
                </a:solidFill>
              </a:rPr>
              <a:t>W kontekście społecznym, zdrowotne problemy wynikające z nadużywania alkoholu </a:t>
            </a:r>
            <a:r>
              <a:rPr lang="pl-PL" sz="2800" dirty="0"/>
              <a:t>mają również poważne implikacje na poziomie całego społeczeństwa, obciążając system opieki zdrowotnej i wpływając na efektywność gospodarczą.</a:t>
            </a:r>
          </a:p>
          <a:p>
            <a:pPr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35922C2-7DFA-F596-F4B2-6917485C9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79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88B112D-381A-9691-8E0F-D878C02A251A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91C0DF02-F161-6F6B-0280-CFEC775B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758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AD45C-5BB9-7EE0-A089-DB2F4D3B7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1E903E-CB59-6887-4DA4-1200671E7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</a:t>
            </a:fld>
            <a:endParaRPr lang="en-GB"/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FB4F1015-7DD4-C11F-ED15-8A20C217D274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170" name="Picture 2" descr="W PRL wódka była walutą - Super Express - wiadomości, polityka, sport">
            <a:extLst>
              <a:ext uri="{FF2B5EF4-FFF2-40B4-BE49-F238E27FC236}">
                <a16:creationId xmlns:a16="http://schemas.microsoft.com/office/drawing/2014/main" id="{A601141F-2737-49FC-DED0-D1ACEC031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" y="-29754"/>
            <a:ext cx="4984683" cy="33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o była najważniejsza godzina w Polsce lat 80. Dziś 38. rocznica zakazu  sprzedaży wódki przed 13">
            <a:extLst>
              <a:ext uri="{FF2B5EF4-FFF2-40B4-BE49-F238E27FC236}">
                <a16:creationId xmlns:a16="http://schemas.microsoft.com/office/drawing/2014/main" id="{0D21A19F-22C4-8723-01E5-D25A0485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87" y="3295870"/>
            <a:ext cx="3570047" cy="23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F98108C-3256-029A-C179-EAF5ACE4F400}"/>
              </a:ext>
            </a:extLst>
          </p:cNvPr>
          <p:cNvSpPr txBox="1"/>
          <p:nvPr/>
        </p:nvSpPr>
        <p:spPr>
          <a:xfrm>
            <a:off x="-33304" y="5866376"/>
            <a:ext cx="13243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>
                <a:latin typeface="Georgia" panose="02040502050405020303" pitchFamily="18" charset="0"/>
              </a:rPr>
              <a:t>1. </a:t>
            </a:r>
            <a:r>
              <a:rPr lang="pl-PL" sz="800" dirty="0">
                <a:latin typeface="Georgia" panose="020405020504050203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https://www.se.pl/wiadomosci/galeria/w-prl-wodka-bya-waluta/gg-YrrL-4XEa-aVPY/gp-ggd3-WYji-FKgL</a:t>
            </a:r>
            <a:r>
              <a:rPr lang="pl-PL" sz="800" dirty="0">
                <a:latin typeface="Georgia" panose="02040502050405020303" pitchFamily="18" charset="0"/>
              </a:rPr>
              <a:t> data dostępu 28.04.2025</a:t>
            </a:r>
            <a:br>
              <a:rPr lang="pl-PL" sz="800" dirty="0">
                <a:latin typeface="Georgia" panose="02040502050405020303" pitchFamily="18" charset="0"/>
              </a:rPr>
            </a:br>
            <a:r>
              <a:rPr lang="pl-PL" sz="800" dirty="0">
                <a:latin typeface="Georgia" panose="02040502050405020303" pitchFamily="18" charset="0"/>
              </a:rPr>
              <a:t>2.</a:t>
            </a:r>
            <a:r>
              <a:rPr lang="pl-PL" sz="800" b="0" i="0" dirty="0">
                <a:effectLst/>
                <a:latin typeface="Georgia" panose="02040502050405020303" pitchFamily="18" charset="0"/>
              </a:rPr>
              <a:t>Sprzedaż alkoholu w sklepie spożywczym WSS Społem w Chełmie Lubelskim, 1980 rok. (Fot. Mark </a:t>
            </a:r>
            <a:r>
              <a:rPr lang="pl-PL" sz="800" b="0" i="0" dirty="0" err="1">
                <a:effectLst/>
                <a:latin typeface="Georgia" panose="02040502050405020303" pitchFamily="18" charset="0"/>
              </a:rPr>
              <a:t>Carrot</a:t>
            </a:r>
            <a:r>
              <a:rPr lang="pl-PL" sz="800" b="0" i="0" dirty="0">
                <a:effectLst/>
                <a:latin typeface="Georgia" panose="02040502050405020303" pitchFamily="18" charset="0"/>
              </a:rPr>
              <a:t>/FOTONOVA)</a:t>
            </a:r>
            <a:br>
              <a:rPr lang="pl-PL" sz="800" b="0" i="0" dirty="0">
                <a:effectLst/>
                <a:latin typeface="Georgia" panose="02040502050405020303" pitchFamily="18" charset="0"/>
              </a:rPr>
            </a:br>
            <a:r>
              <a:rPr lang="pl-PL" sz="800" b="0" i="0" dirty="0">
                <a:effectLst/>
                <a:latin typeface="Georgia" panose="02040502050405020303" pitchFamily="18" charset="0"/>
              </a:rPr>
              <a:t>3. </a:t>
            </a:r>
            <a:r>
              <a:rPr lang="pl-PL" sz="800" b="0" i="0" dirty="0">
                <a:effectLst/>
                <a:latin typeface="Georgia" panose="02040502050405020303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https://ocdn.eu/pulscms-transforms/1/t1Rk9kqTURBXy9lYzUwYWJkOGE1YmI5ODVjMjYyODg1MjE4MmUzNDNmYS5qcGVnkpUDACbNCADNBICTBc0EDs0CSN4AAaEwBQ</a:t>
            </a:r>
            <a:r>
              <a:rPr lang="pl-PL" sz="800" b="0" i="0" dirty="0">
                <a:effectLst/>
                <a:latin typeface="Georgia" panose="02040502050405020303" pitchFamily="18" charset="0"/>
              </a:rPr>
              <a:t> data dostępu 28.04.2025</a:t>
            </a:r>
            <a:endParaRPr lang="pl-PL" sz="800" dirty="0"/>
          </a:p>
        </p:txBody>
      </p:sp>
      <p:pic>
        <p:nvPicPr>
          <p:cNvPr id="7174" name="Picture 6" descr="Skonfiskowany towar">
            <a:extLst>
              <a:ext uri="{FF2B5EF4-FFF2-40B4-BE49-F238E27FC236}">
                <a16:creationId xmlns:a16="http://schemas.microsoft.com/office/drawing/2014/main" id="{F9D0890D-A72A-50C8-B136-711349A63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670" y="-29753"/>
            <a:ext cx="5956570" cy="332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46E896D9-192E-3046-A3B6-8182243823A8}"/>
              </a:ext>
            </a:extLst>
          </p:cNvPr>
          <p:cNvSpPr/>
          <p:nvPr/>
        </p:nvSpPr>
        <p:spPr>
          <a:xfrm>
            <a:off x="4366104" y="3762610"/>
            <a:ext cx="723413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”Wódka jest prawem </a:t>
            </a:r>
            <a:br>
              <a:rPr lang="pl-PL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pl-PL" sz="4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Polskiej Klasy Robotniczej”</a:t>
            </a:r>
            <a:endParaRPr lang="pl-PL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Symbol zastępczy stopki 3">
            <a:extLst>
              <a:ext uri="{FF2B5EF4-FFF2-40B4-BE49-F238E27FC236}">
                <a16:creationId xmlns:a16="http://schemas.microsoft.com/office/drawing/2014/main" id="{A10FD162-6025-8EFB-72C6-06DBBDD96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958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473C5-AD55-59E6-F62A-78622598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4E0010B-3011-0286-BF5A-F80B88F54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F8254B-4E67-B875-A693-67CD9DD57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2612026"/>
            <a:ext cx="10552940" cy="27528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rgbClr val="00685C"/>
                </a:solidFill>
              </a:rPr>
              <a:t>Wysokie spożycie alkoholu w Polsce ma ogromne implikacje finansowe i społeczne. Koszty związane z nadmiernym spożyciem alkoholu znacząco przewyższają dochody, które państwo uzyskuje z tytułu akcyzy i innych podatków nałożonych na napoje alkoholowe. </a:t>
            </a:r>
            <a:endParaRPr lang="pl-PL" sz="4000" b="1" dirty="0">
              <a:solidFill>
                <a:srgbClr val="00685C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pl-PL" sz="11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5B06838-B332-DF9A-28FC-40FC66A7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80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780F9D14-1088-1610-7BFA-5E7E952E4F8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837D07FC-8AEA-AC49-D9ED-B7C28EA1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56905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409E79-9CF3-7EEA-660E-899546D72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8C15811-B3B1-AEF0-4F1B-9E5076F7A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2D3B35-95D8-AEDA-249A-CED2DFAE0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845734"/>
            <a:ext cx="10552940" cy="27528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dirty="0"/>
              <a:t>Zachowanie zdrowia, życia i przyszłości kolejnych pokoleń jest wartością nadrzędną, która wymaga zdecydowanych działań tu i teraz. </a:t>
            </a:r>
          </a:p>
          <a:p>
            <a:pPr marL="0" indent="0" algn="ctr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dirty="0"/>
              <a:t>Polska potrzebuje wszechstronnej, skutecznej polityki alkoholowej opartej na odpowiedzialności zarówno instytucji publicznych, jak i każdego obywatela. </a:t>
            </a:r>
            <a:endParaRPr lang="pl-PL" sz="16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DF549A1-E94D-587B-47F6-302CABFBA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81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2028950A-6B0E-ECEB-BBAA-B7A80D2BD205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03951950-E1DD-2625-09E9-535F0B993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309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83853-C8AC-6DD7-E6AA-FB07CBFE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23E9DEE-CE19-31F0-7A8E-AF98C71F3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</a:t>
            </a:r>
            <a:endParaRPr lang="en-GB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FA7A475-0838-D911-AB2C-CFF329174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567" y="1845734"/>
            <a:ext cx="10552940" cy="27528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dirty="0"/>
              <a:t>Skuteczne przeciwdziałanie nadmiernemu spożyciu alkoholu to nie tylko ekonomiczna inwestycja w zdrowie i przyszłość narodu, ale także </a:t>
            </a:r>
          </a:p>
          <a:p>
            <a:pPr marL="0" indent="0" algn="ctr">
              <a:buNone/>
            </a:pPr>
            <a:r>
              <a:rPr lang="pl-PL" sz="4000" b="1" dirty="0">
                <a:solidFill>
                  <a:srgbClr val="00685C"/>
                </a:solidFill>
              </a:rPr>
              <a:t>moralny obowiązek wobec społeczeństwa</a:t>
            </a:r>
            <a:r>
              <a:rPr lang="pl-PL" sz="3600" dirty="0"/>
              <a:t>, </a:t>
            </a:r>
          </a:p>
          <a:p>
            <a:pPr marL="0" indent="0" algn="ctr">
              <a:buNone/>
            </a:pPr>
            <a:r>
              <a:rPr lang="pl-PL" sz="3600" dirty="0"/>
              <a:t>które zasługuje na lepsze życie, wolne od ciężaru problemów związanych z alkoholizmem.</a:t>
            </a:r>
          </a:p>
          <a:p>
            <a:pPr marL="0" indent="0" algn="ctr">
              <a:buNone/>
            </a:pPr>
            <a:endParaRPr lang="pl-PL" sz="1600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0553806-C2E2-9D80-86CC-7DB557EF0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82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F58F3A7F-4770-DD72-E005-3E9478449B62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4F6F238E-0D25-249A-A89C-F2F72EBE0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8827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474CE-5644-7965-6C8B-4A34E80DCB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438F67C-EFD6-7156-3F54-CDCF6B8F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83</a:t>
            </a:fld>
            <a:endParaRPr lang="en-GB"/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44EED891-8137-888F-BEA3-E0AF9D8C77E9}"/>
              </a:ext>
            </a:extLst>
          </p:cNvPr>
          <p:cNvSpPr/>
          <p:nvPr/>
        </p:nvSpPr>
        <p:spPr>
          <a:xfrm>
            <a:off x="0" y="0"/>
            <a:ext cx="12233031" cy="633046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177532C-536B-5EAF-251F-8D1AB94A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7655" y="1439332"/>
            <a:ext cx="9884190" cy="4258955"/>
          </a:xfrm>
        </p:spPr>
        <p:txBody>
          <a:bodyPr>
            <a:normAutofit fontScale="90000"/>
          </a:bodyPr>
          <a:lstStyle/>
          <a:p>
            <a: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„Dzisiaj nie smakowało mu nic prócz wódki samej, która była jak zawsze – niezawodna i przewidywalna. </a:t>
            </a:r>
            <a:b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Niczego nie obiecywała prócz chwilowego raju upojenia i długiego piekła kaca. </a:t>
            </a:r>
            <a:b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Stawiała sprawę jasno: </a:t>
            </a:r>
            <a:r>
              <a:rPr lang="pl-PL" i="1" u="sng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wystawię ci jutro rachunek tak wysoki, jak wielkie będzie twoje szczęście dzisiaj</a:t>
            </a:r>
            <a: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” </a:t>
            </a:r>
            <a:br>
              <a:rPr lang="pl-PL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br>
              <a:rPr lang="pl-PL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</a:br>
            <a:r>
              <a:rPr lang="pl-PL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					Marek Krajewski </a:t>
            </a:r>
            <a:r>
              <a:rPr lang="pl-PL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Erynie</a:t>
            </a:r>
            <a:r>
              <a:rPr lang="pl-PL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. 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93B1975F-8AE7-3A8D-76DF-4C10952B5F1F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3" name="Symbol zastępczy stopki 3">
            <a:extLst>
              <a:ext uri="{FF2B5EF4-FFF2-40B4-BE49-F238E27FC236}">
                <a16:creationId xmlns:a16="http://schemas.microsoft.com/office/drawing/2014/main" id="{3D9328B5-670E-09B2-F995-AC2299BE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59360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69D0EC-AFAC-9CDA-0E66-EA8EBF6DB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>
            <a:extLst>
              <a:ext uri="{FF2B5EF4-FFF2-40B4-BE49-F238E27FC236}">
                <a16:creationId xmlns:a16="http://schemas.microsoft.com/office/drawing/2014/main" id="{9173BD96-8088-09F7-D262-446060E3CC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Dziękujemy!</a:t>
            </a:r>
            <a:endParaRPr lang="en-GB" dirty="0"/>
          </a:p>
        </p:txBody>
      </p:sp>
      <p:sp>
        <p:nvSpPr>
          <p:cNvPr id="10" name="Podtytuł 9">
            <a:extLst>
              <a:ext uri="{FF2B5EF4-FFF2-40B4-BE49-F238E27FC236}">
                <a16:creationId xmlns:a16="http://schemas.microsoft.com/office/drawing/2014/main" id="{CC786520-192A-00CB-B21E-8D8BC517F9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2AC38057-1314-1E07-D6FF-1D2F1ECD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84</a:t>
            </a:fld>
            <a:endParaRPr lang="en-GB"/>
          </a:p>
        </p:txBody>
      </p:sp>
      <p:sp>
        <p:nvSpPr>
          <p:cNvPr id="2" name="Symbol zastępczy stopki 3">
            <a:extLst>
              <a:ext uri="{FF2B5EF4-FFF2-40B4-BE49-F238E27FC236}">
                <a16:creationId xmlns:a16="http://schemas.microsoft.com/office/drawing/2014/main" id="{0FA61A2E-22A1-9AFE-8143-9F1CC6EFB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8672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46C2676-10E1-7C7A-8772-53737756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Metody i narzędzia analityczne 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148901-C26E-643C-3E4F-ACD41686C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>
                <a:solidFill>
                  <a:schemeClr val="tx1"/>
                </a:solidFill>
                <a:effectLst/>
              </a:rPr>
              <a:t>odel SMART </a:t>
            </a:r>
          </a:p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SWOT </a:t>
            </a:r>
          </a:p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LFA (</a:t>
            </a:r>
            <a:r>
              <a:rPr lang="pl-PL" dirty="0" err="1">
                <a:solidFill>
                  <a:schemeClr val="tx1"/>
                </a:solidFill>
                <a:effectLst/>
              </a:rPr>
              <a:t>Logical</a:t>
            </a:r>
            <a:r>
              <a:rPr lang="pl-PL" dirty="0">
                <a:solidFill>
                  <a:schemeClr val="tx1"/>
                </a:solidFill>
                <a:effectLst/>
              </a:rPr>
              <a:t> Framework </a:t>
            </a:r>
            <a:r>
              <a:rPr lang="pl-PL" dirty="0" err="1">
                <a:solidFill>
                  <a:schemeClr val="tx1"/>
                </a:solidFill>
                <a:effectLst/>
              </a:rPr>
              <a:t>Approach</a:t>
            </a:r>
            <a:r>
              <a:rPr lang="pl-PL" dirty="0">
                <a:solidFill>
                  <a:schemeClr val="tx1"/>
                </a:solidFill>
                <a:effectLst/>
              </a:rPr>
              <a:t>) </a:t>
            </a:r>
          </a:p>
          <a:p>
            <a:pPr marL="342900" indent="-342900"/>
            <a:r>
              <a:rPr lang="pl-PL" dirty="0">
                <a:solidFill>
                  <a:schemeClr val="tx1"/>
                </a:solidFill>
              </a:rPr>
              <a:t>K</a:t>
            </a:r>
            <a:r>
              <a:rPr lang="pl-PL" dirty="0">
                <a:solidFill>
                  <a:schemeClr val="tx1"/>
                </a:solidFill>
                <a:effectLst/>
              </a:rPr>
              <a:t>amienie milowe i matryca logiczna </a:t>
            </a:r>
          </a:p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K</a:t>
            </a:r>
            <a:r>
              <a:rPr lang="pl-PL" dirty="0">
                <a:solidFill>
                  <a:schemeClr val="tx1"/>
                </a:solidFill>
                <a:effectLst/>
              </a:rPr>
              <a:t>oncepcja zmiany </a:t>
            </a:r>
            <a:r>
              <a:rPr lang="pl-PL" dirty="0" err="1">
                <a:solidFill>
                  <a:schemeClr val="tx1"/>
                </a:solidFill>
                <a:effectLst/>
              </a:rPr>
              <a:t>zachowań</a:t>
            </a:r>
            <a:r>
              <a:rPr lang="pl-PL" dirty="0">
                <a:solidFill>
                  <a:schemeClr val="tx1"/>
                </a:solidFill>
                <a:effectLst/>
              </a:rPr>
              <a:t> </a:t>
            </a:r>
          </a:p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ryzyka i otoczenia</a:t>
            </a:r>
          </a:p>
          <a:p>
            <a:pPr marL="342900" indent="-342900">
              <a:spcAft>
                <a:spcPts val="682"/>
              </a:spcAft>
            </a:pPr>
            <a:r>
              <a:rPr lang="pl-PL" dirty="0">
                <a:solidFill>
                  <a:schemeClr val="tx1"/>
                </a:solidFill>
              </a:rPr>
              <a:t>M</a:t>
            </a:r>
            <a:r>
              <a:rPr lang="pl-PL" dirty="0">
                <a:solidFill>
                  <a:schemeClr val="tx1"/>
                </a:solidFill>
                <a:effectLst/>
              </a:rPr>
              <a:t>apa ryzyka i matryca oceny ryzyka</a:t>
            </a:r>
          </a:p>
          <a:p>
            <a:pPr marL="342900" indent="-342900"/>
            <a:r>
              <a:rPr lang="pl-PL" dirty="0">
                <a:solidFill>
                  <a:schemeClr val="tx1"/>
                </a:solidFill>
              </a:rPr>
              <a:t>A</a:t>
            </a:r>
            <a:r>
              <a:rPr lang="pl-PL" dirty="0">
                <a:solidFill>
                  <a:schemeClr val="tx1"/>
                </a:solidFill>
                <a:effectLst/>
              </a:rPr>
              <a:t>naliza 5 sił Portera oraz analiza PESTEL </a:t>
            </a:r>
          </a:p>
          <a:p>
            <a:pPr>
              <a:buFont typeface="Arial" panose="020B0604020202020204" pitchFamily="34" charset="0"/>
              <a:buChar char="•"/>
            </a:pPr>
            <a:endParaRPr lang="pl-PL" dirty="0"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  <a:p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21CC632-D002-0D4E-9562-1F1C55909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CB6100-00F8-4651-90D5-E9C54F609149}" type="slidenum">
              <a:rPr lang="en-GB" smtClean="0"/>
              <a:t>9</a:t>
            </a:fld>
            <a:endParaRPr lang="en-GB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BBD6163-CA02-B059-4190-DC7C15EA859C}"/>
              </a:ext>
            </a:extLst>
          </p:cNvPr>
          <p:cNvSpPr/>
          <p:nvPr/>
        </p:nvSpPr>
        <p:spPr>
          <a:xfrm>
            <a:off x="11823911" y="6411516"/>
            <a:ext cx="368089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endParaRPr lang="pl-PL" sz="24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Symbol zastępczy stopki 3">
            <a:extLst>
              <a:ext uri="{FF2B5EF4-FFF2-40B4-BE49-F238E27FC236}">
                <a16:creationId xmlns:a16="http://schemas.microsoft.com/office/drawing/2014/main" id="{3CC0AE79-896B-66CC-2C93-516798EF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6" y="6459787"/>
            <a:ext cx="4822804" cy="365125"/>
          </a:xfrm>
        </p:spPr>
        <p:txBody>
          <a:bodyPr/>
          <a:lstStyle/>
          <a:p>
            <a:r>
              <a:rPr lang="pl-PL" dirty="0"/>
              <a:t>Obrona Pracy Dyplomowej SGH WUM MBA 2025  </a:t>
            </a:r>
            <a:br>
              <a:rPr lang="pl-PL" dirty="0"/>
            </a:br>
            <a:r>
              <a:rPr lang="pl-PL" dirty="0"/>
              <a:t>Wszelkie prawa zastrzeżone.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830381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SGH-WUM MBA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00685C"/>
      </a:accent1>
      <a:accent2>
        <a:srgbClr val="009184"/>
      </a:accent2>
      <a:accent3>
        <a:srgbClr val="C0CF3A"/>
      </a:accent3>
      <a:accent4>
        <a:srgbClr val="BD2716"/>
      </a:accent4>
      <a:accent5>
        <a:srgbClr val="4AB5C4"/>
      </a:accent5>
      <a:accent6>
        <a:srgbClr val="0989B1"/>
      </a:accent6>
      <a:hlink>
        <a:srgbClr val="6B9F25"/>
      </a:hlink>
      <a:folHlink>
        <a:srgbClr val="BD2716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6ce9e2-654e-49c2-a96d-7b8896441ff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1B5B5723F42B409B91D03014423E07" ma:contentTypeVersion="15" ma:contentTypeDescription="Utwórz nowy dokument." ma:contentTypeScope="" ma:versionID="4e3a8ffcdc1f997269edd034c70f5aa7">
  <xsd:schema xmlns:xsd="http://www.w3.org/2001/XMLSchema" xmlns:xs="http://www.w3.org/2001/XMLSchema" xmlns:p="http://schemas.microsoft.com/office/2006/metadata/properties" xmlns:ns3="296ce9e2-654e-49c2-a96d-7b8896441ff6" xmlns:ns4="fbadbb7a-38ad-43c4-86c4-56525cbbd5cf" targetNamespace="http://schemas.microsoft.com/office/2006/metadata/properties" ma:root="true" ma:fieldsID="fc0375b38326f2f0aa10f8e9677a2869" ns3:_="" ns4:_="">
    <xsd:import namespace="296ce9e2-654e-49c2-a96d-7b8896441ff6"/>
    <xsd:import namespace="fbadbb7a-38ad-43c4-86c4-56525cbbd5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6ce9e2-654e-49c2-a96d-7b8896441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dbb7a-38ad-43c4-86c4-56525cbbd5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krót wskazówki dotyczącej udostępniania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147284-CDE0-42EC-B9DA-1DBC8B3342D3}">
  <ds:schemaRefs>
    <ds:schemaRef ds:uri="http://www.w3.org/XML/1998/namespace"/>
    <ds:schemaRef ds:uri="http://purl.org/dc/terms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296ce9e2-654e-49c2-a96d-7b8896441ff6"/>
    <ds:schemaRef ds:uri="fbadbb7a-38ad-43c4-86c4-56525cbbd5cf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809314A-4DC4-4382-BD20-1F313F48FF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6ce9e2-654e-49c2-a96d-7b8896441ff6"/>
    <ds:schemaRef ds:uri="fbadbb7a-38ad-43c4-86c4-56525cbbd5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C69082-91A2-4830-AABB-8870C1D010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2048</TotalTime>
  <Words>6008</Words>
  <Application>Microsoft Macintosh PowerPoint</Application>
  <PresentationFormat>Panoramiczny</PresentationFormat>
  <Paragraphs>877</Paragraphs>
  <Slides>84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84</vt:i4>
      </vt:variant>
    </vt:vector>
  </HeadingPairs>
  <TitlesOfParts>
    <vt:vector size="94" baseType="lpstr">
      <vt:lpstr>Aptos</vt:lpstr>
      <vt:lpstr>Arial</vt:lpstr>
      <vt:lpstr>Calibri</vt:lpstr>
      <vt:lpstr>Georgia</vt:lpstr>
      <vt:lpstr>Times New Roman</vt:lpstr>
      <vt:lpstr>Trebuchet MS</vt:lpstr>
      <vt:lpstr>Trebuchet MS (Tekst podstawowy)</vt:lpstr>
      <vt:lpstr>Tw Cen MT</vt:lpstr>
      <vt:lpstr>Wingdings</vt:lpstr>
      <vt:lpstr>Retrospekcja</vt:lpstr>
      <vt:lpstr>Aspekt społeczny, medyczny, prawny oraz finansowy spożycia alkoholu</vt:lpstr>
      <vt:lpstr>Informacja wstępna</vt:lpstr>
      <vt:lpstr>Należy podkreślić z całą powagą i dramatem, że zgodnie z analizami i kalkulacjami przeprowadzonymi w niniejszej pracy, jako Państwo powinniśmy podjąć pilne działania przeciwdziałające temu destrukcyjnemu zjawisku jakim jest   A L K O H O L  W niniejszej pracy wskazaliśmy możliwe rozwiązania i metody ich wdrożenia w celu ograniczenia tej destrukcyjnej dla naszego społeczeństwa trucizny.</vt:lpstr>
      <vt:lpstr>Alkohol na przestrzeni historii…</vt:lpstr>
      <vt:lpstr>… ale czy tak wiele się zmieniło?</vt:lpstr>
      <vt:lpstr>Prezentacja programu PowerPoint</vt:lpstr>
      <vt:lpstr>Polska Historia</vt:lpstr>
      <vt:lpstr>Prezentacja programu PowerPoint</vt:lpstr>
      <vt:lpstr>Metody i narzędzia analityczne  </vt:lpstr>
      <vt:lpstr>Metody statystyczne i modele wspierające decyzje menedżerskie </vt:lpstr>
      <vt:lpstr>Analiza prawna Ramy prawne i systemowe podstawy regulacji alkoholu w Polsce</vt:lpstr>
      <vt:lpstr>Wyzwania </vt:lpstr>
      <vt:lpstr>Wyzwania </vt:lpstr>
      <vt:lpstr>Analiza polityczna Regulacja alkoholu w Polsce i w ujęciu międzynarodowym</vt:lpstr>
      <vt:lpstr>Wyzwania </vt:lpstr>
      <vt:lpstr>Wyzwania </vt:lpstr>
      <vt:lpstr>Analiza medyczna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Tymczasem w Polsce…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Konsekwencje zdrowotne spożywania alkoholu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Krótkoterminowy wpływ ETOH na układ nerwowy </vt:lpstr>
      <vt:lpstr>Długoterminowy wpływ ETOH na układ nerwowy </vt:lpstr>
      <vt:lpstr>Neurotoksyczność</vt:lpstr>
      <vt:lpstr>Prezentacja programu PowerPoint</vt:lpstr>
      <vt:lpstr>Analiza LFA - Logframe Analysis Struktura i metodologia</vt:lpstr>
      <vt:lpstr> </vt:lpstr>
      <vt:lpstr>Analiza ekonomiczna</vt:lpstr>
      <vt:lpstr>Spożycie alkoholu w Polsce   Dane epidemiologiczne</vt:lpstr>
      <vt:lpstr>Prezentacja programu PowerPoint</vt:lpstr>
      <vt:lpstr>Struktura spożywania alkoholu w Polsce</vt:lpstr>
      <vt:lpstr>Prezentacja programu PowerPoint</vt:lpstr>
      <vt:lpstr>Dochody państwa z alkoholu</vt:lpstr>
      <vt:lpstr>Stawki podatku akcyzowego od napojów alkoholowych</vt:lpstr>
      <vt:lpstr>Udział poszczególnych wyrobów alkoholowych we wpływach akcyzowych i strukturze spożycia czystego alkoholu</vt:lpstr>
      <vt:lpstr>Prezentacja programu PowerPoint</vt:lpstr>
      <vt:lpstr>Koszty społeczne i ekonomiczne spożycia alkoholu</vt:lpstr>
      <vt:lpstr>Chorobowość, zapadalność oraz zgony w wartościach bezwzględnych w uzależnieniu od alkoholu</vt:lpstr>
      <vt:lpstr>Chorobowość, zapadalność oraz zgony w wartościach bezwzględnych w uzależnieniu od alkoholu</vt:lpstr>
      <vt:lpstr>Prezentacja programu PowerPoint</vt:lpstr>
      <vt:lpstr>Analiza decyzji SilverDecisions  Poszukiwanie optymalnej strategii</vt:lpstr>
      <vt:lpstr>Prezentacja programu PowerPoint</vt:lpstr>
      <vt:lpstr>Prezentacja programu PowerPoint</vt:lpstr>
      <vt:lpstr>Prezentacja programu PowerPoint</vt:lpstr>
      <vt:lpstr>Propozycja zmiany:  Wprowadzenie MUP (Minimum Unit Pricing)</vt:lpstr>
      <vt:lpstr>Rekomendacje Interwencje prawne Ograniczenie szkód alkoholowych</vt:lpstr>
      <vt:lpstr>Rekomendacje  </vt:lpstr>
      <vt:lpstr> Pięć kluczowych strategii ograniczania szkód alkoholowych</vt:lpstr>
      <vt:lpstr>SMART</vt:lpstr>
      <vt:lpstr>SMART</vt:lpstr>
      <vt:lpstr>SMART</vt:lpstr>
      <vt:lpstr>Macierz ryzyk</vt:lpstr>
      <vt:lpstr>Prezentacja programu PowerPoint</vt:lpstr>
      <vt:lpstr>Prezentacja programu PowerPoint</vt:lpstr>
      <vt:lpstr>Koncepcja zmiany zachowań </vt:lpstr>
      <vt:lpstr>Koncepcja zmiany zachowań </vt:lpstr>
      <vt:lpstr>Health Belief Model (HBM)</vt:lpstr>
      <vt:lpstr>Teoria planowanego zachowania </vt:lpstr>
      <vt:lpstr>Model zarządzania zmianą Kurta Lewina </vt:lpstr>
      <vt:lpstr>Model zarządzania zmianą Kurta Lewina </vt:lpstr>
      <vt:lpstr>Analiza pola sił </vt:lpstr>
      <vt:lpstr>Rekomendacje  </vt:lpstr>
      <vt:lpstr>  </vt:lpstr>
      <vt:lpstr>Podsumowanie</vt:lpstr>
      <vt:lpstr>Podsumowanie</vt:lpstr>
      <vt:lpstr>Podsumowanie</vt:lpstr>
      <vt:lpstr>Podsumowanie</vt:lpstr>
      <vt:lpstr>Podsumowanie</vt:lpstr>
      <vt:lpstr>„Dzisiaj nie smakowało mu nic prócz wódki samej, która była jak zawsze – niezawodna i przewidywalna.   Niczego nie obiecywała prócz chwilowego raju upojenia i długiego piekła kaca.   Stawiała sprawę jasno: wystawię ci jutro rachunek tak wysoki, jak wielkie będzie twoje szczęście dzisiaj”        Marek Krajewski Erynie. </vt:lpstr>
      <vt:lpstr>Dziękujemy!</vt:lpstr>
    </vt:vector>
  </TitlesOfParts>
  <Company>SGH i WUM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materialy wykładowe</dc:title>
  <dc:subject>Materiały wykładowe studiów SGH-WUM MBA</dc:subject>
  <dc:creator>Biuro SGH-WUM MBA</dc:creator>
  <cp:lastModifiedBy>Amadeusz Kuźniarski</cp:lastModifiedBy>
  <cp:revision>81</cp:revision>
  <dcterms:created xsi:type="dcterms:W3CDTF">2017-10-05T16:57:23Z</dcterms:created>
  <dcterms:modified xsi:type="dcterms:W3CDTF">2025-06-03T18:54:42Z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0x010100F41B5B5723F42B409B91D03014423E07</vt:lpwstr>
  </property>
</Properties>
</file>